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9"/>
  </p:notesMasterIdLst>
  <p:sldIdLst>
    <p:sldId id="256" r:id="rId6"/>
    <p:sldId id="304" r:id="rId7"/>
    <p:sldId id="305" r:id="rId8"/>
    <p:sldId id="299" r:id="rId9"/>
    <p:sldId id="302" r:id="rId10"/>
    <p:sldId id="312" r:id="rId11"/>
    <p:sldId id="300" r:id="rId12"/>
    <p:sldId id="311" r:id="rId13"/>
    <p:sldId id="287" r:id="rId14"/>
    <p:sldId id="310" r:id="rId15"/>
    <p:sldId id="308" r:id="rId16"/>
    <p:sldId id="295" r:id="rId17"/>
    <p:sldId id="30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1" d="100"/>
          <a:sy n="111" d="100"/>
        </p:scale>
        <p:origin x="543" y="4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2F1A71-D805-40EA-B24E-058D8B071DFA}" type="datetimeFigureOut">
              <a:rPr lang="en-AU" smtClean="0"/>
              <a:t>16/03/2018</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08FF75-F7E2-4EB6-9AB4-E1D03D801AFE}" type="slidenum">
              <a:rPr lang="en-AU" smtClean="0"/>
              <a:t>‹#›</a:t>
            </a:fld>
            <a:endParaRPr lang="en-AU"/>
          </a:p>
        </p:txBody>
      </p:sp>
    </p:spTree>
    <p:extLst>
      <p:ext uri="{BB962C8B-B14F-4D97-AF65-F5344CB8AC3E}">
        <p14:creationId xmlns:p14="http://schemas.microsoft.com/office/powerpoint/2010/main" val="3728374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A82A89-626B-4B59-A3CD-FF620C2E7769}" type="slidenum">
              <a:rPr lang="en-US" smtClean="0"/>
              <a:pPr fontAlgn="base">
                <a:spcBef>
                  <a:spcPct val="0"/>
                </a:spcBef>
                <a:spcAft>
                  <a:spcPct val="0"/>
                </a:spcAft>
                <a:defRPr/>
              </a:pPr>
              <a:t>5</a:t>
            </a:fld>
            <a:endParaRPr lang="en-US" smtClean="0"/>
          </a:p>
        </p:txBody>
      </p:sp>
      <p:sp>
        <p:nvSpPr>
          <p:cNvPr id="41987"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latin typeface="Arial" charset="0"/>
                <a:ea typeface="ＭＳ Ｐゴシック" charset="-128"/>
              </a:rPr>
              <a:t>Group report out format for the population turn the curve exercise.</a:t>
            </a:r>
          </a:p>
        </p:txBody>
      </p:sp>
    </p:spTree>
    <p:extLst>
      <p:ext uri="{BB962C8B-B14F-4D97-AF65-F5344CB8AC3E}">
        <p14:creationId xmlns:p14="http://schemas.microsoft.com/office/powerpoint/2010/main" val="2825794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79B18C-4CF4-4960-912A-EA36283BB741}" type="slidenum">
              <a:rPr lang="en-US" smtClean="0"/>
              <a:pPr fontAlgn="base">
                <a:spcBef>
                  <a:spcPct val="0"/>
                </a:spcBef>
                <a:spcAft>
                  <a:spcPct val="0"/>
                </a:spcAft>
                <a:defRPr/>
              </a:pPr>
              <a:t>9</a:t>
            </a:fld>
            <a:endParaRPr lang="en-US" smtClean="0"/>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ea typeface="ＭＳ Ｐゴシック" charset="-128"/>
              </a:rPr>
              <a:t>Or an even simpler construction: How much did we do? How well did we do it? Is anyone better off?</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A82A89-626B-4B59-A3CD-FF620C2E7769}" type="slidenum">
              <a:rPr lang="en-US" smtClean="0"/>
              <a:pPr fontAlgn="base">
                <a:spcBef>
                  <a:spcPct val="0"/>
                </a:spcBef>
                <a:spcAft>
                  <a:spcPct val="0"/>
                </a:spcAft>
                <a:defRPr/>
              </a:pPr>
              <a:t>11</a:t>
            </a:fld>
            <a:endParaRPr lang="en-US" smtClean="0"/>
          </a:p>
        </p:txBody>
      </p:sp>
      <p:sp>
        <p:nvSpPr>
          <p:cNvPr id="41987"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latin typeface="Arial" charset="0"/>
                <a:ea typeface="ＭＳ Ｐゴシック" charset="-128"/>
              </a:rPr>
              <a:t>Group report out format for the population turn the curve exercise.</a:t>
            </a:r>
          </a:p>
        </p:txBody>
      </p:sp>
    </p:spTree>
    <p:extLst>
      <p:ext uri="{BB962C8B-B14F-4D97-AF65-F5344CB8AC3E}">
        <p14:creationId xmlns:p14="http://schemas.microsoft.com/office/powerpoint/2010/main" val="3466380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7AD5C99-BB96-4553-823D-3548FA9225DA}" type="slidenum">
              <a:rPr lang="en-US" smtClean="0"/>
              <a:pPr fontAlgn="base">
                <a:spcBef>
                  <a:spcPct val="0"/>
                </a:spcBef>
                <a:spcAft>
                  <a:spcPct val="0"/>
                </a:spcAft>
                <a:defRPr/>
              </a:pPr>
              <a:t>13</a:t>
            </a:fld>
            <a:endParaRPr lang="en-US" smtClean="0"/>
          </a:p>
        </p:txBody>
      </p:sp>
      <p:sp>
        <p:nvSpPr>
          <p:cNvPr id="49155"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latin typeface="Arial" charset="0"/>
                <a:ea typeface="ＭＳ Ｐゴシック" charset="-128"/>
              </a:rPr>
              <a:t>The relationship is a “contribution” relationship, not a cause and effect relationship. What we do for our customers is our contribution to what we and our partners are trying to do across the community.</a:t>
            </a:r>
          </a:p>
          <a:p>
            <a:pPr eaLnBrk="1" hangingPunct="1">
              <a:spcBef>
                <a:spcPct val="0"/>
              </a:spcBef>
            </a:pPr>
            <a:endParaRPr lang="en-US" altLang="en-US" dirty="0" smtClean="0">
              <a:latin typeface="Arial" charset="0"/>
              <a:ea typeface="ＭＳ Ｐゴシック" charset="-128"/>
            </a:endParaRPr>
          </a:p>
          <a:p>
            <a:pPr eaLnBrk="1" hangingPunct="1">
              <a:spcBef>
                <a:spcPct val="0"/>
              </a:spcBef>
            </a:pPr>
            <a:r>
              <a:rPr lang="en-US" altLang="en-US" dirty="0" smtClean="0">
                <a:latin typeface="Arial" charset="0"/>
                <a:ea typeface="ＭＳ Ｐゴシック" charset="-128"/>
              </a:rPr>
              <a:t>Often the only difference between a population indicator and a lower right (Is anyone better off?) performance measure is the difference in scale between a client population and the total population. </a:t>
            </a:r>
          </a:p>
          <a:p>
            <a:pPr eaLnBrk="1" hangingPunct="1">
              <a:spcBef>
                <a:spcPct val="0"/>
              </a:spcBef>
            </a:pPr>
            <a:endParaRPr lang="en-US" altLang="en-US" dirty="0" smtClean="0">
              <a:latin typeface="Arial" charset="0"/>
              <a:ea typeface="ＭＳ Ｐゴシック" charset="-128"/>
            </a:endParaRPr>
          </a:p>
          <a:p>
            <a:pPr eaLnBrk="1" hangingPunct="1">
              <a:spcBef>
                <a:spcPct val="0"/>
              </a:spcBef>
            </a:pPr>
            <a:r>
              <a:rPr lang="en-US" altLang="en-US" dirty="0" smtClean="0">
                <a:latin typeface="Arial" charset="0"/>
                <a:ea typeface="ＭＳ Ｐゴシック" charset="-128"/>
              </a:rPr>
              <a:t>This allows us to think about how our work is aligned with what we are trying to accomplish across the community. It allows us to think about how the measures we use at the program level relate to those at the population level. And it allows us to avoid the trap of holding programs responsible for population level change. We can hold program responsible for what they do for their clients. We must hold ourselves, across the community, responsible for the well being of the population.</a:t>
            </a:r>
          </a:p>
        </p:txBody>
      </p:sp>
    </p:spTree>
    <p:extLst>
      <p:ext uri="{BB962C8B-B14F-4D97-AF65-F5344CB8AC3E}">
        <p14:creationId xmlns:p14="http://schemas.microsoft.com/office/powerpoint/2010/main" val="1381635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BD9A6A24-EDF0-4438-AD8F-87FE32451CE8}" type="datetime1">
              <a:rPr lang="en-AU" smtClean="0"/>
              <a:t>16/03/2018</a:t>
            </a:fld>
            <a:endParaRPr lang="en-AU"/>
          </a:p>
        </p:txBody>
      </p:sp>
      <p:sp>
        <p:nvSpPr>
          <p:cNvPr id="5" name="Footer Placeholder 4"/>
          <p:cNvSpPr>
            <a:spLocks noGrp="1"/>
          </p:cNvSpPr>
          <p:nvPr>
            <p:ph type="ftr" sz="quarter" idx="11"/>
          </p:nvPr>
        </p:nvSpPr>
        <p:spPr>
          <a:xfrm>
            <a:off x="6156176" y="6381328"/>
            <a:ext cx="2895600" cy="365125"/>
          </a:xfrm>
        </p:spPr>
        <p:txBody>
          <a:bodyPr/>
          <a:lstStyle/>
          <a:p>
            <a:endParaRPr lang="en-AU" dirty="0"/>
          </a:p>
        </p:txBody>
      </p:sp>
      <p:sp>
        <p:nvSpPr>
          <p:cNvPr id="6" name="Slide Number Placeholder 5"/>
          <p:cNvSpPr>
            <a:spLocks noGrp="1"/>
          </p:cNvSpPr>
          <p:nvPr>
            <p:ph type="sldNum" sz="quarter" idx="12"/>
          </p:nvPr>
        </p:nvSpPr>
        <p:spPr>
          <a:xfrm>
            <a:off x="3563888" y="6381328"/>
            <a:ext cx="2133600" cy="365125"/>
          </a:xfrm>
        </p:spPr>
        <p:txBody>
          <a:bodyPr/>
          <a:lstStyle>
            <a:lvl1pPr algn="ctr">
              <a:defRPr/>
            </a:lvl1pPr>
          </a:lstStyle>
          <a:p>
            <a:fld id="{4B2AD0B5-6781-4A20-B806-53AB719D7DE2}" type="slidenum">
              <a:rPr lang="en-AU" smtClean="0"/>
              <a:t>‹#›</a:t>
            </a:fld>
            <a:endParaRPr lang="en-AU" dirty="0"/>
          </a:p>
        </p:txBody>
      </p:sp>
    </p:spTree>
    <p:extLst>
      <p:ext uri="{BB962C8B-B14F-4D97-AF65-F5344CB8AC3E}">
        <p14:creationId xmlns:p14="http://schemas.microsoft.com/office/powerpoint/2010/main" val="41145478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F7FC0D4-3770-4EB8-9C52-EB04075F57CE}" type="datetime1">
              <a:rPr lang="en-AU" smtClean="0"/>
              <a:t>16/03/2018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FDCD915-2863-4AF3-80FC-FA9E4127A504}" type="slidenum">
              <a:rPr lang="en-AU" smtClean="0"/>
              <a:t>‹#›</a:t>
            </a:fld>
            <a:endParaRPr lang="en-AU"/>
          </a:p>
        </p:txBody>
      </p:sp>
    </p:spTree>
    <p:extLst>
      <p:ext uri="{BB962C8B-B14F-4D97-AF65-F5344CB8AC3E}">
        <p14:creationId xmlns:p14="http://schemas.microsoft.com/office/powerpoint/2010/main" val="1852311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B363EBA-9A1A-41CD-9177-31A9DD5787A6}" type="datetime1">
              <a:rPr lang="en-AU" smtClean="0"/>
              <a:t>16/03/2018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FDCD915-2863-4AF3-80FC-FA9E4127A504}" type="slidenum">
              <a:rPr lang="en-AU" smtClean="0"/>
              <a:t>‹#›</a:t>
            </a:fld>
            <a:endParaRPr lang="en-AU"/>
          </a:p>
        </p:txBody>
      </p:sp>
    </p:spTree>
    <p:extLst>
      <p:ext uri="{BB962C8B-B14F-4D97-AF65-F5344CB8AC3E}">
        <p14:creationId xmlns:p14="http://schemas.microsoft.com/office/powerpoint/2010/main" val="3533581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9C03F7C-0B1E-4DBF-AC2F-B2587567B4F4}" type="datetime1">
              <a:rPr lang="en-AU" smtClean="0"/>
              <a:t>16/03/2018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FDCD915-2863-4AF3-80FC-FA9E4127A504}" type="slidenum">
              <a:rPr lang="en-AU" smtClean="0"/>
              <a:t>‹#›</a:t>
            </a:fld>
            <a:endParaRPr lang="en-AU"/>
          </a:p>
        </p:txBody>
      </p:sp>
    </p:spTree>
    <p:extLst>
      <p:ext uri="{BB962C8B-B14F-4D97-AF65-F5344CB8AC3E}">
        <p14:creationId xmlns:p14="http://schemas.microsoft.com/office/powerpoint/2010/main" val="4204004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5E8749-D739-44E4-A697-FFCC9D5875B0}" type="datetime1">
              <a:rPr lang="en-AU" smtClean="0"/>
              <a:t>16/03/2018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FDCD915-2863-4AF3-80FC-FA9E4127A504}" type="slidenum">
              <a:rPr lang="en-AU" smtClean="0"/>
              <a:t>‹#›</a:t>
            </a:fld>
            <a:endParaRPr lang="en-AU"/>
          </a:p>
        </p:txBody>
      </p:sp>
    </p:spTree>
    <p:extLst>
      <p:ext uri="{BB962C8B-B14F-4D97-AF65-F5344CB8AC3E}">
        <p14:creationId xmlns:p14="http://schemas.microsoft.com/office/powerpoint/2010/main" val="1974892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27B99803-CE61-4B44-A8FA-2703B1C87A82}" type="datetime1">
              <a:rPr lang="en-AU" smtClean="0"/>
              <a:t>16/03/2018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FDCD915-2863-4AF3-80FC-FA9E4127A504}" type="slidenum">
              <a:rPr lang="en-AU" smtClean="0"/>
              <a:t>‹#›</a:t>
            </a:fld>
            <a:endParaRPr lang="en-AU"/>
          </a:p>
        </p:txBody>
      </p:sp>
    </p:spTree>
    <p:extLst>
      <p:ext uri="{BB962C8B-B14F-4D97-AF65-F5344CB8AC3E}">
        <p14:creationId xmlns:p14="http://schemas.microsoft.com/office/powerpoint/2010/main" val="11429919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BE08510-EC8E-42C2-AC2E-F0FECCF7959B}" type="datetime1">
              <a:rPr lang="en-AU" smtClean="0"/>
              <a:t>16/03/2018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FDCD915-2863-4AF3-80FC-FA9E4127A504}" type="slidenum">
              <a:rPr lang="en-AU" smtClean="0"/>
              <a:t>‹#›</a:t>
            </a:fld>
            <a:endParaRPr lang="en-AU"/>
          </a:p>
        </p:txBody>
      </p:sp>
    </p:spTree>
    <p:extLst>
      <p:ext uri="{BB962C8B-B14F-4D97-AF65-F5344CB8AC3E}">
        <p14:creationId xmlns:p14="http://schemas.microsoft.com/office/powerpoint/2010/main" val="3585381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B203F5C3-1C78-40F5-8A6D-839B707791C1}" type="datetime1">
              <a:rPr lang="en-AU" smtClean="0"/>
              <a:t>16/03/2018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FDCD915-2863-4AF3-80FC-FA9E4127A504}" type="slidenum">
              <a:rPr lang="en-AU" smtClean="0"/>
              <a:t>‹#›</a:t>
            </a:fld>
            <a:endParaRPr lang="en-AU"/>
          </a:p>
        </p:txBody>
      </p:sp>
    </p:spTree>
    <p:extLst>
      <p:ext uri="{BB962C8B-B14F-4D97-AF65-F5344CB8AC3E}">
        <p14:creationId xmlns:p14="http://schemas.microsoft.com/office/powerpoint/2010/main" val="1716303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314DC-5750-44A3-8A5B-4A448146D7E9}" type="datetime1">
              <a:rPr lang="en-AU" smtClean="0"/>
              <a:t>16/03/2018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FDCD915-2863-4AF3-80FC-FA9E4127A504}" type="slidenum">
              <a:rPr lang="en-AU" smtClean="0"/>
              <a:t>‹#›</a:t>
            </a:fld>
            <a:endParaRPr lang="en-AU"/>
          </a:p>
        </p:txBody>
      </p:sp>
    </p:spTree>
    <p:extLst>
      <p:ext uri="{BB962C8B-B14F-4D97-AF65-F5344CB8AC3E}">
        <p14:creationId xmlns:p14="http://schemas.microsoft.com/office/powerpoint/2010/main" val="144564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390D1-ADBE-43C3-B70B-760DA49BF9A0}" type="datetime1">
              <a:rPr lang="en-AU" smtClean="0"/>
              <a:t>16/03/2018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FDCD915-2863-4AF3-80FC-FA9E4127A504}" type="slidenum">
              <a:rPr lang="en-AU" smtClean="0"/>
              <a:t>‹#›</a:t>
            </a:fld>
            <a:endParaRPr lang="en-AU"/>
          </a:p>
        </p:txBody>
      </p:sp>
    </p:spTree>
    <p:extLst>
      <p:ext uri="{BB962C8B-B14F-4D97-AF65-F5344CB8AC3E}">
        <p14:creationId xmlns:p14="http://schemas.microsoft.com/office/powerpoint/2010/main" val="2204162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DB5AA9-9CAE-44A6-BACA-D3B85F30B414}" type="datetime1">
              <a:rPr lang="en-AU" smtClean="0"/>
              <a:t>16/03/2018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FDCD915-2863-4AF3-80FC-FA9E4127A504}" type="slidenum">
              <a:rPr lang="en-AU" smtClean="0"/>
              <a:t>‹#›</a:t>
            </a:fld>
            <a:endParaRPr lang="en-AU"/>
          </a:p>
        </p:txBody>
      </p:sp>
    </p:spTree>
    <p:extLst>
      <p:ext uri="{BB962C8B-B14F-4D97-AF65-F5344CB8AC3E}">
        <p14:creationId xmlns:p14="http://schemas.microsoft.com/office/powerpoint/2010/main" val="2781906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5F1C4A-D78D-4C59-B2FD-5391FD3DB82B}" type="datetime1">
              <a:rPr lang="en-AU" smtClean="0"/>
              <a:t>16/03/2018</a:t>
            </a:fld>
            <a:endParaRPr lang="en-AU"/>
          </a:p>
        </p:txBody>
      </p:sp>
      <p:sp>
        <p:nvSpPr>
          <p:cNvPr id="5" name="Footer Placeholder 4"/>
          <p:cNvSpPr>
            <a:spLocks noGrp="1"/>
          </p:cNvSpPr>
          <p:nvPr>
            <p:ph type="ftr" sz="quarter" idx="3"/>
          </p:nvPr>
        </p:nvSpPr>
        <p:spPr>
          <a:xfrm>
            <a:off x="6012160" y="638132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3491880" y="6381328"/>
            <a:ext cx="2133600" cy="365125"/>
          </a:xfrm>
          <a:prstGeom prst="rect">
            <a:avLst/>
          </a:prstGeom>
        </p:spPr>
        <p:txBody>
          <a:bodyPr vert="horz" lIns="91440" tIns="45720" rIns="91440" bIns="45720" rtlCol="0" anchor="ctr"/>
          <a:lstStyle>
            <a:lvl1pPr algn="ctr">
              <a:defRPr sz="1200">
                <a:solidFill>
                  <a:schemeClr val="tx1"/>
                </a:solidFill>
              </a:defRPr>
            </a:lvl1pPr>
          </a:lstStyle>
          <a:p>
            <a:fld id="{CBD67FB9-33FF-4660-BDFC-61CBA39E84E2}" type="slidenum">
              <a:rPr lang="en-AU" smtClean="0"/>
              <a:t>‹#›</a:t>
            </a:fld>
            <a:endParaRPr lang="en-AU" dirty="0"/>
          </a:p>
        </p:txBody>
      </p:sp>
    </p:spTree>
    <p:extLst>
      <p:ext uri="{BB962C8B-B14F-4D97-AF65-F5344CB8AC3E}">
        <p14:creationId xmlns:p14="http://schemas.microsoft.com/office/powerpoint/2010/main" val="837529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132856"/>
            <a:ext cx="7772400" cy="1470025"/>
          </a:xfrm>
        </p:spPr>
        <p:txBody>
          <a:bodyPr/>
          <a:lstStyle/>
          <a:p>
            <a:r>
              <a:rPr lang="en-AU" dirty="0" smtClean="0">
                <a:latin typeface="Arial Black" panose="020B0A04020102020204" pitchFamily="34" charset="0"/>
              </a:rPr>
              <a:t>Results Based Accountability</a:t>
            </a:r>
            <a:endParaRPr lang="en-AU" dirty="0">
              <a:latin typeface="Arial Black" panose="020B0A04020102020204" pitchFamily="34" charset="0"/>
            </a:endParaRPr>
          </a:p>
        </p:txBody>
      </p:sp>
      <p:sp>
        <p:nvSpPr>
          <p:cNvPr id="3" name="Subtitle 2"/>
          <p:cNvSpPr>
            <a:spLocks noGrp="1"/>
          </p:cNvSpPr>
          <p:nvPr>
            <p:ph type="subTitle" idx="1"/>
          </p:nvPr>
        </p:nvSpPr>
        <p:spPr/>
        <p:txBody>
          <a:bodyPr>
            <a:normAutofit fontScale="70000" lnSpcReduction="20000"/>
          </a:bodyPr>
          <a:lstStyle/>
          <a:p>
            <a:endParaRPr lang="en-AU" dirty="0">
              <a:latin typeface="Arial" panose="020B0604020202020204" pitchFamily="34" charset="0"/>
              <a:cs typeface="Arial" panose="020B0604020202020204" pitchFamily="34" charset="0"/>
            </a:endParaRPr>
          </a:p>
          <a:p>
            <a:r>
              <a:rPr lang="en-AU" i="1" dirty="0" smtClean="0">
                <a:latin typeface="Arial" panose="020B0604020202020204" pitchFamily="34" charset="0"/>
                <a:cs typeface="Arial" panose="020B0604020202020204" pitchFamily="34" charset="0"/>
              </a:rPr>
              <a:t>A </a:t>
            </a:r>
            <a:r>
              <a:rPr lang="en-AU" i="1" dirty="0">
                <a:latin typeface="Arial" panose="020B0604020202020204" pitchFamily="34" charset="0"/>
                <a:cs typeface="Arial" panose="020B0604020202020204" pitchFamily="34" charset="0"/>
              </a:rPr>
              <a:t>disciplined way of thinking and taking action that can be used to improve outcomes for communities and agencies </a:t>
            </a:r>
            <a:endParaRPr lang="en-AU" i="1" dirty="0" smtClean="0">
              <a:latin typeface="Arial" panose="020B0604020202020204" pitchFamily="34" charset="0"/>
              <a:cs typeface="Arial" panose="020B0604020202020204" pitchFamily="34" charset="0"/>
            </a:endParaRPr>
          </a:p>
          <a:p>
            <a:r>
              <a:rPr lang="en-AU" i="1" dirty="0" smtClean="0">
                <a:latin typeface="Arial" panose="020B0604020202020204" pitchFamily="34" charset="0"/>
                <a:cs typeface="Arial" panose="020B0604020202020204" pitchFamily="34" charset="0"/>
              </a:rPr>
              <a:t>Mark Friedman</a:t>
            </a:r>
            <a:endParaRPr lang="en-AU" dirty="0">
              <a:latin typeface="Arial" panose="020B0604020202020204" pitchFamily="34" charset="0"/>
              <a:cs typeface="Arial" panose="020B0604020202020204" pitchFamily="34" charset="0"/>
            </a:endParaRPr>
          </a:p>
          <a:p>
            <a:endParaRPr lang="en-AU"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FDCD915-2863-4AF3-80FC-FA9E4127A504}" type="slidenum">
              <a:rPr lang="en-AU" smtClean="0"/>
              <a:t>1</a:t>
            </a:fld>
            <a:endParaRPr lang="en-AU"/>
          </a:p>
        </p:txBody>
      </p:sp>
    </p:spTree>
    <p:extLst>
      <p:ext uri="{BB962C8B-B14F-4D97-AF65-F5344CB8AC3E}">
        <p14:creationId xmlns:p14="http://schemas.microsoft.com/office/powerpoint/2010/main" val="611352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
            </a:r>
            <a:br>
              <a:rPr lang="en-AU" dirty="0" smtClean="0"/>
            </a:br>
            <a:r>
              <a:rPr lang="en-AU" dirty="0" smtClean="0"/>
              <a:t>Brightside Baseline data 2016</a:t>
            </a:r>
            <a:br>
              <a:rPr lang="en-AU" dirty="0" smtClean="0"/>
            </a:br>
            <a:r>
              <a:rPr lang="en-AU" sz="2200" dirty="0" smtClean="0"/>
              <a:t> </a:t>
            </a:r>
            <a:r>
              <a:rPr lang="en-AU" sz="2200" dirty="0" smtClean="0">
                <a:solidFill>
                  <a:srgbClr val="000000"/>
                </a:solidFill>
                <a:latin typeface="Arial"/>
                <a:ea typeface="MS Mincho"/>
                <a:cs typeface="Arial"/>
              </a:rPr>
              <a:t>41</a:t>
            </a:r>
            <a:r>
              <a:rPr lang="en-AU" sz="2200" dirty="0">
                <a:solidFill>
                  <a:srgbClr val="000000"/>
                </a:solidFill>
                <a:latin typeface="Arial"/>
                <a:ea typeface="MS Mincho"/>
                <a:cs typeface="Arial"/>
              </a:rPr>
              <a:t>% of </a:t>
            </a:r>
            <a:r>
              <a:rPr lang="en-AU" sz="2200" dirty="0" smtClean="0">
                <a:solidFill>
                  <a:srgbClr val="000000"/>
                </a:solidFill>
                <a:latin typeface="Arial"/>
                <a:ea typeface="MS Mincho"/>
                <a:cs typeface="Arial"/>
              </a:rPr>
              <a:t>clients continued </a:t>
            </a:r>
            <a:r>
              <a:rPr lang="en-AU" sz="2200" dirty="0">
                <a:solidFill>
                  <a:srgbClr val="000000"/>
                </a:solidFill>
                <a:latin typeface="Arial"/>
                <a:ea typeface="MS Mincho"/>
                <a:cs typeface="Arial"/>
              </a:rPr>
              <a:t>to engage in regular exercise after completing the Brightside </a:t>
            </a:r>
            <a:r>
              <a:rPr lang="en-AU" sz="2200" dirty="0" smtClean="0">
                <a:solidFill>
                  <a:srgbClr val="000000"/>
                </a:solidFill>
                <a:latin typeface="Arial"/>
                <a:ea typeface="MS Mincho"/>
                <a:cs typeface="Arial"/>
              </a:rPr>
              <a:t>program </a:t>
            </a:r>
            <a:r>
              <a:rPr lang="en-AU" b="1" dirty="0">
                <a:solidFill>
                  <a:srgbClr val="000000"/>
                </a:solidFill>
                <a:latin typeface="Arial"/>
                <a:ea typeface="MS Mincho"/>
                <a:cs typeface="Arial"/>
              </a:rPr>
              <a:t/>
            </a:r>
            <a:br>
              <a:rPr lang="en-AU" b="1" dirty="0">
                <a:solidFill>
                  <a:srgbClr val="000000"/>
                </a:solidFill>
                <a:latin typeface="Arial"/>
                <a:ea typeface="MS Mincho"/>
                <a:cs typeface="Arial"/>
              </a:rPr>
            </a:br>
            <a:endParaRPr lang="en-AU"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700808"/>
            <a:ext cx="8229600" cy="4314767"/>
          </a:xfrm>
          <a:prstGeom prst="rect">
            <a:avLst/>
          </a:prstGeom>
          <a:noFill/>
          <a:ln>
            <a:noFill/>
          </a:ln>
        </p:spPr>
      </p:pic>
    </p:spTree>
    <p:extLst>
      <p:ext uri="{BB962C8B-B14F-4D97-AF65-F5344CB8AC3E}">
        <p14:creationId xmlns:p14="http://schemas.microsoft.com/office/powerpoint/2010/main" val="1510319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3"/>
          <p:cNvSpPr txBox="1">
            <a:spLocks noChangeArrowheads="1"/>
          </p:cNvSpPr>
          <p:nvPr/>
        </p:nvSpPr>
        <p:spPr bwMode="auto">
          <a:xfrm>
            <a:off x="2419350" y="571500"/>
            <a:ext cx="508635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2000" b="1" dirty="0" smtClean="0">
                <a:latin typeface="Calibri" pitchFamily="34" charset="0"/>
              </a:rPr>
              <a:t>Performance Measure:</a:t>
            </a:r>
          </a:p>
          <a:p>
            <a:pPr eaLnBrk="1" hangingPunct="1">
              <a:spcBef>
                <a:spcPct val="50000"/>
              </a:spcBef>
            </a:pPr>
            <a:r>
              <a:rPr lang="en-US" altLang="en-US" sz="2000" b="1" dirty="0" smtClean="0">
                <a:latin typeface="Calibri" pitchFamily="34" charset="0"/>
              </a:rPr>
              <a:t>30% of young people say they have built positive connections due to participation in the youth hub.</a:t>
            </a:r>
            <a:endParaRPr lang="en-US" altLang="en-US" sz="2000" b="1" dirty="0">
              <a:latin typeface="Calibri" pitchFamily="34" charset="0"/>
            </a:endParaRPr>
          </a:p>
        </p:txBody>
      </p:sp>
      <p:sp>
        <p:nvSpPr>
          <p:cNvPr id="22542" name="Rectangle 14"/>
          <p:cNvSpPr>
            <a:spLocks noChangeArrowheads="1"/>
          </p:cNvSpPr>
          <p:nvPr/>
        </p:nvSpPr>
        <p:spPr bwMode="auto">
          <a:xfrm>
            <a:off x="2015936" y="191838"/>
            <a:ext cx="5410200" cy="651668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ltLang="en-US">
              <a:latin typeface="Calibri" pitchFamily="34" charset="0"/>
            </a:endParaRPr>
          </a:p>
        </p:txBody>
      </p:sp>
      <p:sp>
        <p:nvSpPr>
          <p:cNvPr id="22543" name="Text Box 15"/>
          <p:cNvSpPr txBox="1">
            <a:spLocks noChangeArrowheads="1"/>
          </p:cNvSpPr>
          <p:nvPr/>
        </p:nvSpPr>
        <p:spPr bwMode="auto">
          <a:xfrm>
            <a:off x="2339752" y="2132857"/>
            <a:ext cx="508974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2400" u="sng" dirty="0">
                <a:latin typeface="Calibri" pitchFamily="34" charset="0"/>
              </a:rPr>
              <a:t>Story behind the baseline</a:t>
            </a:r>
            <a:br>
              <a:rPr lang="en-US" altLang="en-US" sz="2400" u="sng" dirty="0">
                <a:latin typeface="Calibri" pitchFamily="34" charset="0"/>
              </a:rPr>
            </a:br>
            <a:r>
              <a:rPr lang="en-US" altLang="en-US" sz="2400" dirty="0">
                <a:latin typeface="Calibri" pitchFamily="34" charset="0"/>
              </a:rPr>
              <a:t>       </a:t>
            </a:r>
            <a:r>
              <a:rPr lang="en-US" altLang="en-US" dirty="0">
                <a:latin typeface="Calibri" pitchFamily="34" charset="0"/>
                <a:sym typeface="WP TypographicSymbols" pitchFamily="2" charset="2"/>
              </a:rPr>
              <a:t> ---------------------------</a:t>
            </a:r>
            <a:br>
              <a:rPr lang="en-US" altLang="en-US" dirty="0">
                <a:latin typeface="Calibri" pitchFamily="34" charset="0"/>
                <a:sym typeface="WP TypographicSymbols" pitchFamily="2" charset="2"/>
              </a:rPr>
            </a:br>
            <a:r>
              <a:rPr lang="en-US" altLang="en-US" dirty="0">
                <a:latin typeface="Calibri" pitchFamily="34" charset="0"/>
                <a:sym typeface="WP TypographicSymbols" pitchFamily="2" charset="2"/>
              </a:rPr>
              <a:t>          ---------------------------  </a:t>
            </a:r>
            <a:r>
              <a:rPr lang="en-US" altLang="en-US" sz="1600" dirty="0">
                <a:latin typeface="Calibri" pitchFamily="34" charset="0"/>
                <a:sym typeface="WP TypographicSymbols" pitchFamily="2" charset="2"/>
              </a:rPr>
              <a:t>(List as many as needed)</a:t>
            </a:r>
            <a:endParaRPr lang="en-US" altLang="en-US" dirty="0">
              <a:latin typeface="Calibri" pitchFamily="34" charset="0"/>
              <a:sym typeface="WP TypographicSymbols" pitchFamily="2" charset="2"/>
            </a:endParaRPr>
          </a:p>
        </p:txBody>
      </p:sp>
      <p:sp>
        <p:nvSpPr>
          <p:cNvPr id="22544" name="Text Box 16"/>
          <p:cNvSpPr txBox="1">
            <a:spLocks noChangeArrowheads="1"/>
          </p:cNvSpPr>
          <p:nvPr/>
        </p:nvSpPr>
        <p:spPr bwMode="auto">
          <a:xfrm>
            <a:off x="2339752" y="3447257"/>
            <a:ext cx="548979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2400" u="sng" dirty="0">
                <a:latin typeface="Calibri" pitchFamily="34" charset="0"/>
              </a:rPr>
              <a:t>Partners</a:t>
            </a:r>
            <a:br>
              <a:rPr lang="en-US" altLang="en-US" sz="2400" u="sng" dirty="0">
                <a:latin typeface="Calibri" pitchFamily="34" charset="0"/>
              </a:rPr>
            </a:br>
            <a:r>
              <a:rPr lang="en-US" altLang="en-US" sz="2400" dirty="0">
                <a:latin typeface="Calibri" pitchFamily="34" charset="0"/>
              </a:rPr>
              <a:t>       </a:t>
            </a:r>
            <a:r>
              <a:rPr lang="en-US" altLang="en-US" dirty="0">
                <a:latin typeface="Calibri" pitchFamily="34" charset="0"/>
                <a:sym typeface="WP TypographicSymbols" pitchFamily="2" charset="2"/>
              </a:rPr>
              <a:t> ---------------------------</a:t>
            </a:r>
            <a:br>
              <a:rPr lang="en-US" altLang="en-US" dirty="0">
                <a:latin typeface="Calibri" pitchFamily="34" charset="0"/>
                <a:sym typeface="WP TypographicSymbols" pitchFamily="2" charset="2"/>
              </a:rPr>
            </a:br>
            <a:r>
              <a:rPr lang="en-US" altLang="en-US" dirty="0">
                <a:latin typeface="Calibri" pitchFamily="34" charset="0"/>
                <a:sym typeface="WP TypographicSymbols" pitchFamily="2" charset="2"/>
              </a:rPr>
              <a:t>          ---------------------------  </a:t>
            </a:r>
            <a:r>
              <a:rPr lang="en-US" altLang="en-US" sz="1600" dirty="0">
                <a:latin typeface="Calibri" pitchFamily="34" charset="0"/>
                <a:sym typeface="WP TypographicSymbols" pitchFamily="2" charset="2"/>
              </a:rPr>
              <a:t>(List as many as needed)</a:t>
            </a:r>
            <a:endParaRPr lang="en-US" altLang="en-US" dirty="0">
              <a:latin typeface="Calibri" pitchFamily="34" charset="0"/>
              <a:sym typeface="WP TypographicSymbols" pitchFamily="2" charset="2"/>
            </a:endParaRPr>
          </a:p>
        </p:txBody>
      </p:sp>
      <p:sp>
        <p:nvSpPr>
          <p:cNvPr id="22545" name="Text Box 17"/>
          <p:cNvSpPr txBox="1">
            <a:spLocks noChangeArrowheads="1"/>
          </p:cNvSpPr>
          <p:nvPr/>
        </p:nvSpPr>
        <p:spPr bwMode="auto">
          <a:xfrm>
            <a:off x="2350993" y="4594345"/>
            <a:ext cx="527685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2400" u="sng" dirty="0">
                <a:latin typeface="Calibri" pitchFamily="34" charset="0"/>
              </a:rPr>
              <a:t>Three Best Ideas – What Works</a:t>
            </a:r>
            <a:br>
              <a:rPr lang="en-US" altLang="en-US" sz="2400" u="sng" dirty="0">
                <a:latin typeface="Calibri" pitchFamily="34" charset="0"/>
              </a:rPr>
            </a:br>
            <a:r>
              <a:rPr lang="en-US" altLang="en-US" sz="2400" dirty="0">
                <a:latin typeface="Calibri" pitchFamily="34" charset="0"/>
              </a:rPr>
              <a:t>       </a:t>
            </a:r>
            <a:r>
              <a:rPr lang="en-US" altLang="en-US" dirty="0">
                <a:latin typeface="Calibri" pitchFamily="34" charset="0"/>
              </a:rPr>
              <a:t>1. </a:t>
            </a:r>
            <a:r>
              <a:rPr lang="en-US" altLang="en-US" dirty="0">
                <a:latin typeface="Calibri" pitchFamily="34" charset="0"/>
                <a:sym typeface="WP TypographicSymbols" pitchFamily="2" charset="2"/>
              </a:rPr>
              <a:t> ---------------------------</a:t>
            </a:r>
            <a:br>
              <a:rPr lang="en-US" altLang="en-US" dirty="0">
                <a:latin typeface="Calibri" pitchFamily="34" charset="0"/>
                <a:sym typeface="WP TypographicSymbols" pitchFamily="2" charset="2"/>
              </a:rPr>
            </a:br>
            <a:r>
              <a:rPr lang="en-US" altLang="en-US" dirty="0">
                <a:latin typeface="Calibri" pitchFamily="34" charset="0"/>
                <a:sym typeface="WP TypographicSymbols" pitchFamily="2" charset="2"/>
              </a:rPr>
              <a:t>         2.  ---------------------------</a:t>
            </a:r>
            <a:br>
              <a:rPr lang="en-US" altLang="en-US" dirty="0">
                <a:latin typeface="Calibri" pitchFamily="34" charset="0"/>
                <a:sym typeface="WP TypographicSymbols" pitchFamily="2" charset="2"/>
              </a:rPr>
            </a:br>
            <a:r>
              <a:rPr lang="en-US" altLang="en-US" dirty="0">
                <a:latin typeface="Calibri" pitchFamily="34" charset="0"/>
                <a:sym typeface="WP TypographicSymbols" pitchFamily="2" charset="2"/>
              </a:rPr>
              <a:t>         3. ---------No-cost / low-cost</a:t>
            </a:r>
          </a:p>
        </p:txBody>
      </p:sp>
      <p:sp>
        <p:nvSpPr>
          <p:cNvPr id="1661972" name="Text Box 20"/>
          <p:cNvSpPr txBox="1">
            <a:spLocks noChangeArrowheads="1"/>
          </p:cNvSpPr>
          <p:nvPr/>
        </p:nvSpPr>
        <p:spPr bwMode="auto">
          <a:xfrm>
            <a:off x="2916238" y="6261100"/>
            <a:ext cx="3492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b="1">
                <a:solidFill>
                  <a:schemeClr val="accent1"/>
                </a:solidFill>
                <a:latin typeface="Calibri" pitchFamily="34" charset="0"/>
              </a:rPr>
              <a:t>4. --------- Off the Wall</a:t>
            </a:r>
          </a:p>
        </p:txBody>
      </p:sp>
    </p:spTree>
    <p:extLst>
      <p:ext uri="{BB962C8B-B14F-4D97-AF65-F5344CB8AC3E}">
        <p14:creationId xmlns:p14="http://schemas.microsoft.com/office/powerpoint/2010/main" val="285655177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6619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197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Key concepts</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Start with outcome</a:t>
            </a:r>
          </a:p>
          <a:p>
            <a:pPr marL="0" indent="0">
              <a:buNone/>
            </a:pPr>
            <a:endParaRPr lang="en-US" dirty="0"/>
          </a:p>
          <a:p>
            <a:pPr marL="0" indent="0">
              <a:buNone/>
            </a:pPr>
            <a:r>
              <a:rPr lang="en-US" dirty="0" smtClean="0"/>
              <a:t>No one organization is responsible for community wellbeing</a:t>
            </a:r>
          </a:p>
          <a:p>
            <a:pPr marL="0" indent="0">
              <a:buNone/>
            </a:pPr>
            <a:endParaRPr lang="en-US" dirty="0"/>
          </a:p>
        </p:txBody>
      </p:sp>
      <p:sp>
        <p:nvSpPr>
          <p:cNvPr id="4" name="Slide Number Placeholder 3"/>
          <p:cNvSpPr>
            <a:spLocks noGrp="1"/>
          </p:cNvSpPr>
          <p:nvPr>
            <p:ph type="sldNum" sz="quarter" idx="12"/>
          </p:nvPr>
        </p:nvSpPr>
        <p:spPr/>
        <p:txBody>
          <a:bodyPr/>
          <a:lstStyle/>
          <a:p>
            <a:fld id="{7FDCD915-2863-4AF3-80FC-FA9E4127A504}" type="slidenum">
              <a:rPr lang="en-AU" smtClean="0"/>
              <a:t>12</a:t>
            </a:fld>
            <a:endParaRPr lang="en-AU"/>
          </a:p>
        </p:txBody>
      </p:sp>
    </p:spTree>
    <p:extLst>
      <p:ext uri="{BB962C8B-B14F-4D97-AF65-F5344CB8AC3E}">
        <p14:creationId xmlns:p14="http://schemas.microsoft.com/office/powerpoint/2010/main" val="35217177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4114" name="Arc 2"/>
          <p:cNvSpPr>
            <a:spLocks/>
          </p:cNvSpPr>
          <p:nvPr/>
        </p:nvSpPr>
        <p:spPr bwMode="auto">
          <a:xfrm rot="16200000" flipV="1">
            <a:off x="4518818" y="2834482"/>
            <a:ext cx="4119563" cy="2139950"/>
          </a:xfrm>
          <a:custGeom>
            <a:avLst/>
            <a:gdLst>
              <a:gd name="T0" fmla="*/ 0 w 42658"/>
              <a:gd name="T1" fmla="*/ 2147483647 h 21600"/>
              <a:gd name="T2" fmla="*/ 2147483647 w 42658"/>
              <a:gd name="T3" fmla="*/ 2147483647 h 21600"/>
              <a:gd name="T4" fmla="*/ 2147483647 w 42658"/>
              <a:gd name="T5" fmla="*/ 2147483647 h 21600"/>
              <a:gd name="T6" fmla="*/ 0 60000 65536"/>
              <a:gd name="T7" fmla="*/ 0 60000 65536"/>
              <a:gd name="T8" fmla="*/ 0 60000 65536"/>
              <a:gd name="T9" fmla="*/ 0 w 42658"/>
              <a:gd name="T10" fmla="*/ 0 h 21600"/>
              <a:gd name="T11" fmla="*/ 42658 w 42658"/>
              <a:gd name="T12" fmla="*/ 21600 h 21600"/>
            </a:gdLst>
            <a:ahLst/>
            <a:cxnLst>
              <a:cxn ang="T6">
                <a:pos x="T0" y="T1"/>
              </a:cxn>
              <a:cxn ang="T7">
                <a:pos x="T2" y="T3"/>
              </a:cxn>
              <a:cxn ang="T8">
                <a:pos x="T4" y="T5"/>
              </a:cxn>
            </a:cxnLst>
            <a:rect l="T9" t="T10" r="T11" b="T12"/>
            <a:pathLst>
              <a:path w="42658" h="21600" fill="none" extrusionOk="0">
                <a:moveTo>
                  <a:pt x="-1" y="16893"/>
                </a:moveTo>
                <a:cubicBezTo>
                  <a:pt x="2203" y="7020"/>
                  <a:pt x="10964" y="-1"/>
                  <a:pt x="21081" y="-1"/>
                </a:cubicBezTo>
                <a:cubicBezTo>
                  <a:pt x="32619" y="-1"/>
                  <a:pt x="42120" y="9068"/>
                  <a:pt x="42657" y="20595"/>
                </a:cubicBezTo>
              </a:path>
              <a:path w="42658" h="21600" stroke="0" extrusionOk="0">
                <a:moveTo>
                  <a:pt x="-1" y="16893"/>
                </a:moveTo>
                <a:cubicBezTo>
                  <a:pt x="2203" y="7020"/>
                  <a:pt x="10964" y="-1"/>
                  <a:pt x="21081" y="-1"/>
                </a:cubicBezTo>
                <a:cubicBezTo>
                  <a:pt x="32619" y="-1"/>
                  <a:pt x="42120" y="9068"/>
                  <a:pt x="42657" y="20595"/>
                </a:cubicBezTo>
                <a:lnTo>
                  <a:pt x="21081" y="21600"/>
                </a:lnTo>
                <a:lnTo>
                  <a:pt x="-1" y="16893"/>
                </a:lnTo>
                <a:close/>
              </a:path>
            </a:pathLst>
          </a:custGeom>
          <a:noFill/>
          <a:ln w="101600">
            <a:solidFill>
              <a:schemeClr val="accent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AU"/>
          </a:p>
        </p:txBody>
      </p:sp>
      <p:sp>
        <p:nvSpPr>
          <p:cNvPr id="1754115" name="Text Box 3"/>
          <p:cNvSpPr txBox="1">
            <a:spLocks noChangeArrowheads="1"/>
          </p:cNvSpPr>
          <p:nvPr/>
        </p:nvSpPr>
        <p:spPr bwMode="auto">
          <a:xfrm>
            <a:off x="7327900" y="1978025"/>
            <a:ext cx="19240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2000" b="1">
                <a:solidFill>
                  <a:srgbClr val="FF0000"/>
                </a:solidFill>
                <a:latin typeface="Calibri" pitchFamily="34" charset="0"/>
              </a:rPr>
              <a:t>Contribution</a:t>
            </a:r>
            <a:br>
              <a:rPr lang="en-US" altLang="en-US" sz="2000" b="1">
                <a:solidFill>
                  <a:srgbClr val="FF0000"/>
                </a:solidFill>
                <a:latin typeface="Calibri" pitchFamily="34" charset="0"/>
              </a:rPr>
            </a:br>
            <a:r>
              <a:rPr lang="en-US" altLang="en-US" sz="2000" b="1">
                <a:solidFill>
                  <a:srgbClr val="FF0000"/>
                </a:solidFill>
                <a:latin typeface="Calibri" pitchFamily="34" charset="0"/>
              </a:rPr>
              <a:t>relationship</a:t>
            </a:r>
          </a:p>
        </p:txBody>
      </p:sp>
      <p:sp>
        <p:nvSpPr>
          <p:cNvPr id="1754116" name="Text Box 4"/>
          <p:cNvSpPr txBox="1">
            <a:spLocks noChangeArrowheads="1"/>
          </p:cNvSpPr>
          <p:nvPr/>
        </p:nvSpPr>
        <p:spPr bwMode="auto">
          <a:xfrm>
            <a:off x="7472363" y="3289300"/>
            <a:ext cx="19240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2000" b="1">
                <a:solidFill>
                  <a:srgbClr val="FF0000"/>
                </a:solidFill>
                <a:latin typeface="Calibri" pitchFamily="34" charset="0"/>
              </a:rPr>
              <a:t>Alignment</a:t>
            </a:r>
            <a:br>
              <a:rPr lang="en-US" altLang="en-US" sz="2000" b="1">
                <a:solidFill>
                  <a:srgbClr val="FF0000"/>
                </a:solidFill>
                <a:latin typeface="Calibri" pitchFamily="34" charset="0"/>
              </a:rPr>
            </a:br>
            <a:r>
              <a:rPr lang="en-US" altLang="en-US" sz="2000" b="1">
                <a:solidFill>
                  <a:srgbClr val="FF0000"/>
                </a:solidFill>
                <a:latin typeface="Calibri" pitchFamily="34" charset="0"/>
              </a:rPr>
              <a:t>of measures</a:t>
            </a:r>
          </a:p>
        </p:txBody>
      </p:sp>
      <p:sp>
        <p:nvSpPr>
          <p:cNvPr id="1754117" name="Text Box 5"/>
          <p:cNvSpPr txBox="1">
            <a:spLocks noChangeArrowheads="1"/>
          </p:cNvSpPr>
          <p:nvPr/>
        </p:nvSpPr>
        <p:spPr bwMode="auto">
          <a:xfrm>
            <a:off x="7327900" y="4568825"/>
            <a:ext cx="19240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2000" b="1">
                <a:solidFill>
                  <a:srgbClr val="FF0000"/>
                </a:solidFill>
                <a:latin typeface="Calibri" pitchFamily="34" charset="0"/>
              </a:rPr>
              <a:t>Appropriate</a:t>
            </a:r>
            <a:br>
              <a:rPr lang="en-US" altLang="en-US" sz="2000" b="1">
                <a:solidFill>
                  <a:srgbClr val="FF0000"/>
                </a:solidFill>
                <a:latin typeface="Calibri" pitchFamily="34" charset="0"/>
              </a:rPr>
            </a:br>
            <a:r>
              <a:rPr lang="en-US" altLang="en-US" sz="2000" b="1">
                <a:solidFill>
                  <a:srgbClr val="FF0000"/>
                </a:solidFill>
                <a:latin typeface="Calibri" pitchFamily="34" charset="0"/>
              </a:rPr>
              <a:t>responsibility</a:t>
            </a:r>
          </a:p>
        </p:txBody>
      </p:sp>
      <p:sp>
        <p:nvSpPr>
          <p:cNvPr id="32774" name="Text Box 6"/>
          <p:cNvSpPr txBox="1">
            <a:spLocks noChangeArrowheads="1"/>
          </p:cNvSpPr>
          <p:nvPr/>
        </p:nvSpPr>
        <p:spPr bwMode="auto">
          <a:xfrm>
            <a:off x="827088" y="19050"/>
            <a:ext cx="77057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2400" b="1" u="sng" dirty="0">
                <a:latin typeface="Calibri" pitchFamily="34" charset="0"/>
              </a:rPr>
              <a:t>THE LINKAGE</a:t>
            </a:r>
            <a:r>
              <a:rPr lang="en-US" altLang="en-US" sz="2400" b="1" dirty="0">
                <a:latin typeface="Calibri" pitchFamily="34" charset="0"/>
              </a:rPr>
              <a:t>  Between POPULATION and PERFORMANCE</a:t>
            </a:r>
          </a:p>
        </p:txBody>
      </p:sp>
      <p:grpSp>
        <p:nvGrpSpPr>
          <p:cNvPr id="2" name="Group 7"/>
          <p:cNvGrpSpPr>
            <a:grpSpLocks/>
          </p:cNvGrpSpPr>
          <p:nvPr/>
        </p:nvGrpSpPr>
        <p:grpSpPr bwMode="auto">
          <a:xfrm>
            <a:off x="1920875" y="549275"/>
            <a:ext cx="5581650" cy="2533650"/>
            <a:chOff x="1056" y="348"/>
            <a:chExt cx="3324" cy="1548"/>
          </a:xfrm>
        </p:grpSpPr>
        <p:sp>
          <p:nvSpPr>
            <p:cNvPr id="32793" name="Text Box 8"/>
            <p:cNvSpPr txBox="1">
              <a:spLocks noChangeArrowheads="1"/>
            </p:cNvSpPr>
            <p:nvPr/>
          </p:nvSpPr>
          <p:spPr bwMode="auto">
            <a:xfrm>
              <a:off x="1128" y="372"/>
              <a:ext cx="3084"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b="1" u="sng">
                  <a:solidFill>
                    <a:schemeClr val="tx2"/>
                  </a:solidFill>
                  <a:latin typeface="Calibri" pitchFamily="34" charset="0"/>
                </a:rPr>
                <a:t>POPULATION ACCOUNTABILITY</a:t>
              </a:r>
            </a:p>
          </p:txBody>
        </p:sp>
        <p:sp>
          <p:nvSpPr>
            <p:cNvPr id="32794" name="Text Box 9"/>
            <p:cNvSpPr txBox="1">
              <a:spLocks noChangeArrowheads="1"/>
            </p:cNvSpPr>
            <p:nvPr/>
          </p:nvSpPr>
          <p:spPr bwMode="auto">
            <a:xfrm>
              <a:off x="1428" y="648"/>
              <a:ext cx="2952" cy="1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b="1" u="sng">
                  <a:latin typeface="Calibri" pitchFamily="34" charset="0"/>
                </a:rPr>
                <a:t>Healthy Births</a:t>
              </a:r>
              <a:r>
                <a:rPr lang="en-US" altLang="en-US">
                  <a:latin typeface="Calibri" pitchFamily="34" charset="0"/>
                </a:rPr>
                <a:t/>
              </a:r>
              <a:br>
                <a:rPr lang="en-US" altLang="en-US">
                  <a:latin typeface="Calibri" pitchFamily="34" charset="0"/>
                </a:rPr>
              </a:br>
              <a:r>
                <a:rPr lang="en-US" altLang="en-US">
                  <a:latin typeface="Calibri" pitchFamily="34" charset="0"/>
                </a:rPr>
                <a:t>     </a:t>
              </a:r>
              <a:r>
                <a:rPr lang="en-US" altLang="en-US" sz="1600">
                  <a:latin typeface="Calibri" pitchFamily="34" charset="0"/>
                </a:rPr>
                <a:t>Rate of low birth-weight babies</a:t>
              </a:r>
              <a:r>
                <a:rPr lang="en-US" altLang="en-US">
                  <a:latin typeface="Calibri" pitchFamily="34" charset="0"/>
                </a:rPr>
                <a:t/>
              </a:r>
              <a:br>
                <a:rPr lang="en-US" altLang="en-US">
                  <a:latin typeface="Calibri" pitchFamily="34" charset="0"/>
                </a:rPr>
              </a:br>
              <a:r>
                <a:rPr lang="en-US" altLang="en-US" b="1" u="sng">
                  <a:latin typeface="Calibri" pitchFamily="34" charset="0"/>
                </a:rPr>
                <a:t>Stable Families</a:t>
              </a:r>
              <a:r>
                <a:rPr lang="en-US" altLang="en-US">
                  <a:latin typeface="Calibri" pitchFamily="34" charset="0"/>
                </a:rPr>
                <a:t/>
              </a:r>
              <a:br>
                <a:rPr lang="en-US" altLang="en-US">
                  <a:latin typeface="Calibri" pitchFamily="34" charset="0"/>
                </a:rPr>
              </a:br>
              <a:r>
                <a:rPr lang="en-US" altLang="en-US">
                  <a:latin typeface="Calibri" pitchFamily="34" charset="0"/>
                </a:rPr>
                <a:t>     </a:t>
              </a:r>
              <a:r>
                <a:rPr lang="en-US" altLang="en-US" sz="1600">
                  <a:latin typeface="Calibri" pitchFamily="34" charset="0"/>
                </a:rPr>
                <a:t>Rate of child abuse and neglect</a:t>
              </a:r>
              <a:r>
                <a:rPr lang="en-US" altLang="en-US">
                  <a:latin typeface="Calibri" pitchFamily="34" charset="0"/>
                </a:rPr>
                <a:t/>
              </a:r>
              <a:br>
                <a:rPr lang="en-US" altLang="en-US">
                  <a:latin typeface="Calibri" pitchFamily="34" charset="0"/>
                </a:rPr>
              </a:br>
              <a:r>
                <a:rPr lang="en-US" altLang="en-US">
                  <a:latin typeface="Calibri" pitchFamily="34" charset="0"/>
                </a:rPr>
                <a:t> </a:t>
              </a:r>
              <a:r>
                <a:rPr lang="en-US" altLang="en-US" b="1" u="sng">
                  <a:latin typeface="Calibri" pitchFamily="34" charset="0"/>
                </a:rPr>
                <a:t>Children Ready for School</a:t>
              </a:r>
              <a:r>
                <a:rPr lang="en-US" altLang="en-US">
                  <a:latin typeface="Calibri" pitchFamily="34" charset="0"/>
                </a:rPr>
                <a:t/>
              </a:r>
              <a:br>
                <a:rPr lang="en-US" altLang="en-US">
                  <a:latin typeface="Calibri" pitchFamily="34" charset="0"/>
                </a:rPr>
              </a:br>
              <a:r>
                <a:rPr lang="en-US" altLang="en-US">
                  <a:latin typeface="Calibri" pitchFamily="34" charset="0"/>
                </a:rPr>
                <a:t>     </a:t>
              </a:r>
              <a:r>
                <a:rPr lang="en-US" altLang="en-US" sz="1600">
                  <a:latin typeface="Calibri" pitchFamily="34" charset="0"/>
                </a:rPr>
                <a:t>Percent fully ready per K-entry assessment</a:t>
              </a:r>
            </a:p>
          </p:txBody>
        </p:sp>
        <p:sp>
          <p:nvSpPr>
            <p:cNvPr id="32795" name="Rectangle 10"/>
            <p:cNvSpPr>
              <a:spLocks noChangeArrowheads="1"/>
            </p:cNvSpPr>
            <p:nvPr/>
          </p:nvSpPr>
          <p:spPr bwMode="auto">
            <a:xfrm>
              <a:off x="1056" y="348"/>
              <a:ext cx="3132" cy="1548"/>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latin typeface="Calibri" pitchFamily="34" charset="0"/>
              </a:endParaRPr>
            </a:p>
          </p:txBody>
        </p:sp>
      </p:grpSp>
      <p:sp>
        <p:nvSpPr>
          <p:cNvPr id="1754123" name="Text Box 11"/>
          <p:cNvSpPr txBox="1">
            <a:spLocks noChangeArrowheads="1"/>
          </p:cNvSpPr>
          <p:nvPr/>
        </p:nvSpPr>
        <p:spPr bwMode="auto">
          <a:xfrm>
            <a:off x="4217988" y="6178550"/>
            <a:ext cx="17399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600" b="1">
                <a:solidFill>
                  <a:schemeClr val="accent1"/>
                </a:solidFill>
                <a:latin typeface="Calibri" pitchFamily="34" charset="0"/>
              </a:rPr>
              <a:t>CUSTOMER</a:t>
            </a:r>
            <a:br>
              <a:rPr lang="en-US" altLang="en-US" sz="1600" b="1">
                <a:solidFill>
                  <a:schemeClr val="accent1"/>
                </a:solidFill>
                <a:latin typeface="Calibri" pitchFamily="34" charset="0"/>
              </a:rPr>
            </a:br>
            <a:r>
              <a:rPr lang="en-US" altLang="en-US" sz="1600" b="1">
                <a:solidFill>
                  <a:schemeClr val="accent1"/>
                </a:solidFill>
                <a:latin typeface="Calibri" pitchFamily="34" charset="0"/>
              </a:rPr>
              <a:t>RESULTS</a:t>
            </a:r>
          </a:p>
        </p:txBody>
      </p:sp>
      <p:grpSp>
        <p:nvGrpSpPr>
          <p:cNvPr id="32777" name="Group 12"/>
          <p:cNvGrpSpPr>
            <a:grpSpLocks/>
          </p:cNvGrpSpPr>
          <p:nvPr/>
        </p:nvGrpSpPr>
        <p:grpSpPr bwMode="auto">
          <a:xfrm>
            <a:off x="1908175" y="3178175"/>
            <a:ext cx="5295900" cy="69850"/>
            <a:chOff x="552" y="2004"/>
            <a:chExt cx="4800" cy="36"/>
          </a:xfrm>
        </p:grpSpPr>
        <p:sp>
          <p:nvSpPr>
            <p:cNvPr id="32791" name="Line 13"/>
            <p:cNvSpPr>
              <a:spLocks noChangeShapeType="1"/>
            </p:cNvSpPr>
            <p:nvPr/>
          </p:nvSpPr>
          <p:spPr bwMode="auto">
            <a:xfrm>
              <a:off x="552" y="2004"/>
              <a:ext cx="4800" cy="0"/>
            </a:xfrm>
            <a:prstGeom prst="line">
              <a:avLst/>
            </a:prstGeom>
            <a:noFill/>
            <a:ln w="25400">
              <a:solidFill>
                <a:srgbClr val="FFCC00"/>
              </a:solidFill>
              <a:round/>
              <a:headEnd/>
              <a:tailEnd/>
            </a:ln>
            <a:extLst>
              <a:ext uri="{909E8E84-426E-40DD-AFC4-6F175D3DCCD1}">
                <a14:hiddenFill xmlns:a14="http://schemas.microsoft.com/office/drawing/2010/main">
                  <a:noFill/>
                </a14:hiddenFill>
              </a:ext>
            </a:extLst>
          </p:spPr>
          <p:txBody>
            <a:bodyPr wrap="none"/>
            <a:lstStyle/>
            <a:p>
              <a:endParaRPr lang="en-AU"/>
            </a:p>
          </p:txBody>
        </p:sp>
        <p:sp>
          <p:nvSpPr>
            <p:cNvPr id="32792" name="Line 14"/>
            <p:cNvSpPr>
              <a:spLocks noChangeShapeType="1"/>
            </p:cNvSpPr>
            <p:nvPr/>
          </p:nvSpPr>
          <p:spPr bwMode="auto">
            <a:xfrm>
              <a:off x="552" y="2040"/>
              <a:ext cx="4800" cy="0"/>
            </a:xfrm>
            <a:prstGeom prst="line">
              <a:avLst/>
            </a:prstGeom>
            <a:noFill/>
            <a:ln w="25400">
              <a:solidFill>
                <a:srgbClr val="FFCC00"/>
              </a:solidFill>
              <a:round/>
              <a:headEnd/>
              <a:tailEnd/>
            </a:ln>
            <a:extLst>
              <a:ext uri="{909E8E84-426E-40DD-AFC4-6F175D3DCCD1}">
                <a14:hiddenFill xmlns:a14="http://schemas.microsoft.com/office/drawing/2010/main">
                  <a:noFill/>
                </a14:hiddenFill>
              </a:ext>
            </a:extLst>
          </p:spPr>
          <p:txBody>
            <a:bodyPr wrap="none"/>
            <a:lstStyle/>
            <a:p>
              <a:endParaRPr lang="en-AU"/>
            </a:p>
          </p:txBody>
        </p:sp>
      </p:grpSp>
      <p:sp>
        <p:nvSpPr>
          <p:cNvPr id="1754127" name="Text Box 15"/>
          <p:cNvSpPr txBox="1">
            <a:spLocks noChangeArrowheads="1"/>
          </p:cNvSpPr>
          <p:nvPr/>
        </p:nvSpPr>
        <p:spPr bwMode="auto">
          <a:xfrm>
            <a:off x="2865438" y="4219575"/>
            <a:ext cx="14112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600" b="1">
                <a:latin typeface="Calibri" pitchFamily="34" charset="0"/>
              </a:rPr>
              <a:t># of</a:t>
            </a:r>
            <a:br>
              <a:rPr lang="en-US" altLang="en-US" sz="1600" b="1">
                <a:latin typeface="Calibri" pitchFamily="34" charset="0"/>
              </a:rPr>
            </a:br>
            <a:r>
              <a:rPr lang="en-US" altLang="en-US" sz="1600" b="1">
                <a:latin typeface="Calibri" pitchFamily="34" charset="0"/>
              </a:rPr>
              <a:t>women served</a:t>
            </a:r>
          </a:p>
        </p:txBody>
      </p:sp>
      <p:sp>
        <p:nvSpPr>
          <p:cNvPr id="1754128" name="Text Box 16"/>
          <p:cNvSpPr txBox="1">
            <a:spLocks noChangeArrowheads="1"/>
          </p:cNvSpPr>
          <p:nvPr/>
        </p:nvSpPr>
        <p:spPr bwMode="auto">
          <a:xfrm>
            <a:off x="4359275" y="4249738"/>
            <a:ext cx="14097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600" b="1">
                <a:latin typeface="Calibri" pitchFamily="34" charset="0"/>
              </a:rPr>
              <a:t>Rate of</a:t>
            </a:r>
            <a:br>
              <a:rPr lang="en-US" altLang="en-US" sz="1600" b="1">
                <a:latin typeface="Calibri" pitchFamily="34" charset="0"/>
              </a:rPr>
            </a:br>
            <a:r>
              <a:rPr lang="en-US" altLang="en-US" sz="1600" b="1">
                <a:latin typeface="Calibri" pitchFamily="34" charset="0"/>
              </a:rPr>
              <a:t>attendance</a:t>
            </a:r>
          </a:p>
        </p:txBody>
      </p:sp>
      <p:sp>
        <p:nvSpPr>
          <p:cNvPr id="1754129" name="Text Box 17"/>
          <p:cNvSpPr txBox="1">
            <a:spLocks noChangeArrowheads="1"/>
          </p:cNvSpPr>
          <p:nvPr/>
        </p:nvSpPr>
        <p:spPr bwMode="auto">
          <a:xfrm>
            <a:off x="2843213" y="5492750"/>
            <a:ext cx="14779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600" b="1">
                <a:latin typeface="Calibri" pitchFamily="34" charset="0"/>
              </a:rPr>
              <a:t># with</a:t>
            </a:r>
            <a:br>
              <a:rPr lang="en-US" altLang="en-US" sz="1600" b="1">
                <a:latin typeface="Calibri" pitchFamily="34" charset="0"/>
              </a:rPr>
            </a:br>
            <a:r>
              <a:rPr lang="en-US" altLang="en-US" sz="1600" b="1">
                <a:latin typeface="Calibri" pitchFamily="34" charset="0"/>
              </a:rPr>
              <a:t>low-birthweight</a:t>
            </a:r>
            <a:br>
              <a:rPr lang="en-US" altLang="en-US" sz="1600" b="1">
                <a:latin typeface="Calibri" pitchFamily="34" charset="0"/>
              </a:rPr>
            </a:br>
            <a:r>
              <a:rPr lang="en-US" altLang="en-US" sz="1600" b="1">
                <a:latin typeface="Calibri" pitchFamily="34" charset="0"/>
              </a:rPr>
              <a:t>births</a:t>
            </a:r>
          </a:p>
        </p:txBody>
      </p:sp>
      <p:sp>
        <p:nvSpPr>
          <p:cNvPr id="1754130" name="Text Box 18"/>
          <p:cNvSpPr txBox="1">
            <a:spLocks noChangeArrowheads="1"/>
          </p:cNvSpPr>
          <p:nvPr/>
        </p:nvSpPr>
        <p:spPr bwMode="auto">
          <a:xfrm>
            <a:off x="4359275" y="5426075"/>
            <a:ext cx="1474788"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b="1">
                <a:latin typeface="Calibri" pitchFamily="34" charset="0"/>
              </a:rPr>
              <a:t>% with</a:t>
            </a:r>
            <a:br>
              <a:rPr lang="en-US" altLang="en-US" sz="1400" b="1">
                <a:latin typeface="Calibri" pitchFamily="34" charset="0"/>
              </a:rPr>
            </a:br>
            <a:r>
              <a:rPr lang="en-US" altLang="en-US" sz="1400" b="1">
                <a:latin typeface="Calibri" pitchFamily="34" charset="0"/>
              </a:rPr>
              <a:t>low-birthweight</a:t>
            </a:r>
            <a:br>
              <a:rPr lang="en-US" altLang="en-US" sz="1400" b="1">
                <a:latin typeface="Calibri" pitchFamily="34" charset="0"/>
              </a:rPr>
            </a:br>
            <a:r>
              <a:rPr lang="en-US" altLang="en-US" sz="1400" b="1">
                <a:latin typeface="Calibri" pitchFamily="34" charset="0"/>
              </a:rPr>
              <a:t>births</a:t>
            </a:r>
          </a:p>
        </p:txBody>
      </p:sp>
      <p:grpSp>
        <p:nvGrpSpPr>
          <p:cNvPr id="4" name="Group 19"/>
          <p:cNvGrpSpPr>
            <a:grpSpLocks/>
          </p:cNvGrpSpPr>
          <p:nvPr/>
        </p:nvGrpSpPr>
        <p:grpSpPr bwMode="auto">
          <a:xfrm>
            <a:off x="1919288" y="3330575"/>
            <a:ext cx="5257800" cy="3486150"/>
            <a:chOff x="876" y="2100"/>
            <a:chExt cx="3312" cy="2196"/>
          </a:xfrm>
        </p:grpSpPr>
        <p:sp>
          <p:nvSpPr>
            <p:cNvPr id="32785" name="Text Box 20"/>
            <p:cNvSpPr txBox="1">
              <a:spLocks noChangeArrowheads="1"/>
            </p:cNvSpPr>
            <p:nvPr/>
          </p:nvSpPr>
          <p:spPr bwMode="auto">
            <a:xfrm>
              <a:off x="965" y="2113"/>
              <a:ext cx="298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b="1" u="sng">
                  <a:solidFill>
                    <a:schemeClr val="tx2"/>
                  </a:solidFill>
                  <a:latin typeface="Calibri" pitchFamily="34" charset="0"/>
                </a:rPr>
                <a:t>PERFORMANCE ACCOUNTABILITY</a:t>
              </a:r>
            </a:p>
          </p:txBody>
        </p:sp>
        <p:sp>
          <p:nvSpPr>
            <p:cNvPr id="32786" name="Line 21"/>
            <p:cNvSpPr>
              <a:spLocks noChangeShapeType="1"/>
            </p:cNvSpPr>
            <p:nvPr/>
          </p:nvSpPr>
          <p:spPr bwMode="auto">
            <a:xfrm>
              <a:off x="1448" y="3352"/>
              <a:ext cx="187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AU"/>
            </a:p>
          </p:txBody>
        </p:sp>
        <p:sp>
          <p:nvSpPr>
            <p:cNvPr id="32787" name="Rectangle 22"/>
            <p:cNvSpPr>
              <a:spLocks noChangeArrowheads="1"/>
            </p:cNvSpPr>
            <p:nvPr/>
          </p:nvSpPr>
          <p:spPr bwMode="auto">
            <a:xfrm>
              <a:off x="1459" y="2514"/>
              <a:ext cx="1871" cy="1708"/>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latin typeface="Calibri" pitchFamily="34" charset="0"/>
              </a:endParaRPr>
            </a:p>
          </p:txBody>
        </p:sp>
        <p:sp>
          <p:nvSpPr>
            <p:cNvPr id="32788" name="Line 23"/>
            <p:cNvSpPr>
              <a:spLocks noChangeShapeType="1"/>
            </p:cNvSpPr>
            <p:nvPr/>
          </p:nvSpPr>
          <p:spPr bwMode="auto">
            <a:xfrm flipH="1">
              <a:off x="2405" y="2514"/>
              <a:ext cx="1" cy="172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AU"/>
            </a:p>
          </p:txBody>
        </p:sp>
        <p:sp>
          <p:nvSpPr>
            <p:cNvPr id="32789" name="Rectangle 24"/>
            <p:cNvSpPr>
              <a:spLocks noChangeArrowheads="1"/>
            </p:cNvSpPr>
            <p:nvPr/>
          </p:nvSpPr>
          <p:spPr bwMode="auto">
            <a:xfrm>
              <a:off x="876" y="2100"/>
              <a:ext cx="3312" cy="2196"/>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latin typeface="Calibri" pitchFamily="34" charset="0"/>
              </a:endParaRPr>
            </a:p>
          </p:txBody>
        </p:sp>
        <p:sp>
          <p:nvSpPr>
            <p:cNvPr id="32790" name="Text Box 25"/>
            <p:cNvSpPr txBox="1">
              <a:spLocks noChangeArrowheads="1"/>
            </p:cNvSpPr>
            <p:nvPr/>
          </p:nvSpPr>
          <p:spPr bwMode="auto">
            <a:xfrm>
              <a:off x="1142" y="2304"/>
              <a:ext cx="251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endParaRPr lang="en-US" altLang="en-US" sz="1600">
                <a:latin typeface="Calibri" pitchFamily="34" charset="0"/>
              </a:endParaRPr>
            </a:p>
          </p:txBody>
        </p:sp>
      </p:grpSp>
      <p:sp>
        <p:nvSpPr>
          <p:cNvPr id="1754138" name="Text Box 26"/>
          <p:cNvSpPr txBox="1">
            <a:spLocks noChangeArrowheads="1"/>
          </p:cNvSpPr>
          <p:nvPr/>
        </p:nvSpPr>
        <p:spPr bwMode="auto">
          <a:xfrm>
            <a:off x="5210175" y="1079500"/>
            <a:ext cx="17399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600" b="1">
                <a:solidFill>
                  <a:schemeClr val="accent1"/>
                </a:solidFill>
                <a:latin typeface="Calibri" pitchFamily="34" charset="0"/>
              </a:rPr>
              <a:t>POPULATION</a:t>
            </a:r>
            <a:br>
              <a:rPr lang="en-US" altLang="en-US" sz="1600" b="1">
                <a:solidFill>
                  <a:schemeClr val="accent1"/>
                </a:solidFill>
                <a:latin typeface="Calibri" pitchFamily="34" charset="0"/>
              </a:rPr>
            </a:br>
            <a:r>
              <a:rPr lang="en-US" altLang="en-US" sz="1600" b="1">
                <a:solidFill>
                  <a:schemeClr val="accent1"/>
                </a:solidFill>
                <a:latin typeface="Calibri" pitchFamily="34" charset="0"/>
              </a:rPr>
              <a:t>RESULTS</a:t>
            </a:r>
          </a:p>
        </p:txBody>
      </p:sp>
      <p:sp>
        <p:nvSpPr>
          <p:cNvPr id="1754139" name="Text Box 27"/>
          <p:cNvSpPr txBox="1">
            <a:spLocks noChangeArrowheads="1"/>
          </p:cNvSpPr>
          <p:nvPr/>
        </p:nvSpPr>
        <p:spPr bwMode="auto">
          <a:xfrm>
            <a:off x="2995613" y="3654425"/>
            <a:ext cx="2857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600" b="1">
                <a:solidFill>
                  <a:schemeClr val="accent1"/>
                </a:solidFill>
                <a:latin typeface="Calibri" pitchFamily="34" charset="0"/>
              </a:rPr>
              <a:t>Pre-natal Nutrition Program</a:t>
            </a:r>
          </a:p>
        </p:txBody>
      </p:sp>
    </p:spTree>
    <p:extLst>
      <p:ext uri="{BB962C8B-B14F-4D97-AF65-F5344CB8AC3E}">
        <p14:creationId xmlns:p14="http://schemas.microsoft.com/office/powerpoint/2010/main" val="52934572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754138"/>
                                        </p:tgtEl>
                                        <p:attrNameLst>
                                          <p:attrName>style.visibility</p:attrName>
                                        </p:attrNameLst>
                                      </p:cBhvr>
                                      <p:to>
                                        <p:strVal val="visible"/>
                                      </p:to>
                                    </p:set>
                                    <p:animEffect transition="in" filter="dissolve">
                                      <p:cBhvr>
                                        <p:cTn id="10" dur="500"/>
                                        <p:tgtEl>
                                          <p:spTgt spid="175413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up)">
                                      <p:cBhvr>
                                        <p:cTn id="15" dur="500"/>
                                        <p:tgtEl>
                                          <p:spTgt spid="4"/>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754123"/>
                                        </p:tgtEl>
                                        <p:attrNameLst>
                                          <p:attrName>style.visibility</p:attrName>
                                        </p:attrNameLst>
                                      </p:cBhvr>
                                      <p:to>
                                        <p:strVal val="visible"/>
                                      </p:to>
                                    </p:set>
                                    <p:animEffect transition="in" filter="dissolve">
                                      <p:cBhvr>
                                        <p:cTn id="18" dur="500"/>
                                        <p:tgtEl>
                                          <p:spTgt spid="175412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754139"/>
                                        </p:tgtEl>
                                        <p:attrNameLst>
                                          <p:attrName>style.visibility</p:attrName>
                                        </p:attrNameLst>
                                      </p:cBhvr>
                                      <p:to>
                                        <p:strVal val="visible"/>
                                      </p:to>
                                    </p:set>
                                    <p:animEffect transition="in" filter="wipe(left)">
                                      <p:cBhvr>
                                        <p:cTn id="23" dur="500"/>
                                        <p:tgtEl>
                                          <p:spTgt spid="175413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754127"/>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754128"/>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754129"/>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754130"/>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2" fill="hold" grpId="0" nodeType="clickEffect">
                                  <p:stCondLst>
                                    <p:cond delay="0"/>
                                  </p:stCondLst>
                                  <p:childTnLst>
                                    <p:set>
                                      <p:cBhvr>
                                        <p:cTn id="43" dur="1" fill="hold">
                                          <p:stCondLst>
                                            <p:cond delay="0"/>
                                          </p:stCondLst>
                                        </p:cTn>
                                        <p:tgtEl>
                                          <p:spTgt spid="1754114"/>
                                        </p:tgtEl>
                                        <p:attrNameLst>
                                          <p:attrName>style.visibility</p:attrName>
                                        </p:attrNameLst>
                                      </p:cBhvr>
                                      <p:to>
                                        <p:strVal val="visible"/>
                                      </p:to>
                                    </p:set>
                                    <p:animEffect transition="in" filter="wipe(right)">
                                      <p:cBhvr>
                                        <p:cTn id="44" dur="500"/>
                                        <p:tgtEl>
                                          <p:spTgt spid="1754114"/>
                                        </p:tgtEl>
                                      </p:cBhvr>
                                    </p:animEffect>
                                  </p:childTnLst>
                                </p:cTn>
                              </p:par>
                              <p:par>
                                <p:cTn id="45" presetID="2" presetClass="entr" presetSubtype="2" fill="hold" grpId="0" nodeType="withEffect">
                                  <p:stCondLst>
                                    <p:cond delay="0"/>
                                  </p:stCondLst>
                                  <p:childTnLst>
                                    <p:set>
                                      <p:cBhvr>
                                        <p:cTn id="46" dur="1" fill="hold">
                                          <p:stCondLst>
                                            <p:cond delay="0"/>
                                          </p:stCondLst>
                                        </p:cTn>
                                        <p:tgtEl>
                                          <p:spTgt spid="1754115"/>
                                        </p:tgtEl>
                                        <p:attrNameLst>
                                          <p:attrName>style.visibility</p:attrName>
                                        </p:attrNameLst>
                                      </p:cBhvr>
                                      <p:to>
                                        <p:strVal val="visible"/>
                                      </p:to>
                                    </p:set>
                                    <p:anim calcmode="lin" valueType="num">
                                      <p:cBhvr additive="base">
                                        <p:cTn id="47" dur="500" fill="hold"/>
                                        <p:tgtEl>
                                          <p:spTgt spid="1754115"/>
                                        </p:tgtEl>
                                        <p:attrNameLst>
                                          <p:attrName>ppt_x</p:attrName>
                                        </p:attrNameLst>
                                      </p:cBhvr>
                                      <p:tavLst>
                                        <p:tav tm="0">
                                          <p:val>
                                            <p:strVal val="1+#ppt_w/2"/>
                                          </p:val>
                                        </p:tav>
                                        <p:tav tm="100000">
                                          <p:val>
                                            <p:strVal val="#ppt_x"/>
                                          </p:val>
                                        </p:tav>
                                      </p:tavLst>
                                    </p:anim>
                                    <p:anim calcmode="lin" valueType="num">
                                      <p:cBhvr additive="base">
                                        <p:cTn id="48" dur="500" fill="hold"/>
                                        <p:tgtEl>
                                          <p:spTgt spid="1754115"/>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1754116"/>
                                        </p:tgtEl>
                                        <p:attrNameLst>
                                          <p:attrName>style.visibility</p:attrName>
                                        </p:attrNameLst>
                                      </p:cBhvr>
                                      <p:to>
                                        <p:strVal val="visible"/>
                                      </p:to>
                                    </p:set>
                                    <p:anim calcmode="lin" valueType="num">
                                      <p:cBhvr additive="base">
                                        <p:cTn id="53" dur="500" fill="hold"/>
                                        <p:tgtEl>
                                          <p:spTgt spid="1754116"/>
                                        </p:tgtEl>
                                        <p:attrNameLst>
                                          <p:attrName>ppt_x</p:attrName>
                                        </p:attrNameLst>
                                      </p:cBhvr>
                                      <p:tavLst>
                                        <p:tav tm="0">
                                          <p:val>
                                            <p:strVal val="1+#ppt_w/2"/>
                                          </p:val>
                                        </p:tav>
                                        <p:tav tm="100000">
                                          <p:val>
                                            <p:strVal val="#ppt_x"/>
                                          </p:val>
                                        </p:tav>
                                      </p:tavLst>
                                    </p:anim>
                                    <p:anim calcmode="lin" valueType="num">
                                      <p:cBhvr additive="base">
                                        <p:cTn id="54" dur="500" fill="hold"/>
                                        <p:tgtEl>
                                          <p:spTgt spid="1754116"/>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1754117"/>
                                        </p:tgtEl>
                                        <p:attrNameLst>
                                          <p:attrName>style.visibility</p:attrName>
                                        </p:attrNameLst>
                                      </p:cBhvr>
                                      <p:to>
                                        <p:strVal val="visible"/>
                                      </p:to>
                                    </p:set>
                                    <p:anim calcmode="lin" valueType="num">
                                      <p:cBhvr additive="base">
                                        <p:cTn id="59" dur="500" fill="hold"/>
                                        <p:tgtEl>
                                          <p:spTgt spid="1754117"/>
                                        </p:tgtEl>
                                        <p:attrNameLst>
                                          <p:attrName>ppt_x</p:attrName>
                                        </p:attrNameLst>
                                      </p:cBhvr>
                                      <p:tavLst>
                                        <p:tav tm="0">
                                          <p:val>
                                            <p:strVal val="1+#ppt_w/2"/>
                                          </p:val>
                                        </p:tav>
                                        <p:tav tm="100000">
                                          <p:val>
                                            <p:strVal val="#ppt_x"/>
                                          </p:val>
                                        </p:tav>
                                      </p:tavLst>
                                    </p:anim>
                                    <p:anim calcmode="lin" valueType="num">
                                      <p:cBhvr additive="base">
                                        <p:cTn id="60" dur="500" fill="hold"/>
                                        <p:tgtEl>
                                          <p:spTgt spid="17541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4114" grpId="0" animBg="1"/>
      <p:bldP spid="1754115" grpId="0" autoUpdateAnimBg="0"/>
      <p:bldP spid="1754116" grpId="0" autoUpdateAnimBg="0"/>
      <p:bldP spid="1754117" grpId="0" autoUpdateAnimBg="0"/>
      <p:bldP spid="1754123" grpId="0"/>
      <p:bldP spid="1754127" grpId="0"/>
      <p:bldP spid="1754128" grpId="0"/>
      <p:bldP spid="1754129" grpId="0"/>
      <p:bldP spid="1754130" grpId="0"/>
      <p:bldP spid="1754138" grpId="0"/>
      <p:bldP spid="17541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8" cy="922114"/>
          </a:xfrm>
        </p:spPr>
        <p:txBody>
          <a:bodyPr>
            <a:noAutofit/>
          </a:bodyPr>
          <a:lstStyle/>
          <a:p>
            <a:r>
              <a:rPr lang="en-AU" sz="3600" dirty="0" smtClean="0">
                <a:latin typeface="Arial Black" panose="020B0A04020102020204" pitchFamily="34" charset="0"/>
              </a:rPr>
              <a:t>What is Results Based Accountability (RBA)?</a:t>
            </a:r>
            <a:endParaRPr lang="en-AU" sz="3600" dirty="0">
              <a:latin typeface="Arial Black" panose="020B0A04020102020204" pitchFamily="34" charset="0"/>
            </a:endParaRPr>
          </a:p>
        </p:txBody>
      </p:sp>
      <p:sp>
        <p:nvSpPr>
          <p:cNvPr id="3" name="Content Placeholder 2"/>
          <p:cNvSpPr>
            <a:spLocks noGrp="1"/>
          </p:cNvSpPr>
          <p:nvPr>
            <p:ph idx="1"/>
          </p:nvPr>
        </p:nvSpPr>
        <p:spPr>
          <a:xfrm>
            <a:off x="457200" y="1268760"/>
            <a:ext cx="8229600" cy="4857403"/>
          </a:xfrm>
        </p:spPr>
        <p:txBody>
          <a:bodyPr>
            <a:normAutofit/>
          </a:bodyPr>
          <a:lstStyle/>
          <a:p>
            <a:pPr marL="0" indent="0">
              <a:buNone/>
            </a:pPr>
            <a:r>
              <a:rPr lang="en-AU" sz="2200" dirty="0" smtClean="0">
                <a:latin typeface="Arial" panose="020B0604020202020204" pitchFamily="34" charset="0"/>
                <a:cs typeface="Arial" panose="020B0604020202020204" pitchFamily="34" charset="0"/>
              </a:rPr>
              <a:t>RBA is made up of 2 sets of questions</a:t>
            </a:r>
          </a:p>
          <a:p>
            <a:pPr marL="0" indent="0">
              <a:buNone/>
            </a:pPr>
            <a:r>
              <a:rPr lang="en-AU" sz="2200" dirty="0" smtClean="0">
                <a:latin typeface="Arial" panose="020B0604020202020204" pitchFamily="34" charset="0"/>
                <a:cs typeface="Arial" panose="020B0604020202020204" pitchFamily="34" charset="0"/>
              </a:rPr>
              <a:t>1. Used by organisations and communities to improve wellbeing of whole populations  </a:t>
            </a:r>
          </a:p>
          <a:p>
            <a:pPr marL="400050" lvl="1" indent="0">
              <a:buNone/>
            </a:pPr>
            <a:r>
              <a:rPr lang="en-AU" sz="2200" b="1" dirty="0" smtClean="0">
                <a:solidFill>
                  <a:srgbClr val="FF0000"/>
                </a:solidFill>
                <a:latin typeface="Arial" panose="020B0604020202020204" pitchFamily="34" charset="0"/>
                <a:cs typeface="Arial" panose="020B0604020202020204" pitchFamily="34" charset="0"/>
              </a:rPr>
              <a:t>(POPULATION ACCOUNTABILITY)</a:t>
            </a:r>
          </a:p>
          <a:p>
            <a:pPr marL="400050" lvl="1" indent="0">
              <a:buNone/>
            </a:pPr>
            <a:endParaRPr lang="en-AU" sz="2200" b="1" dirty="0" smtClean="0">
              <a:solidFill>
                <a:srgbClr val="FF0000"/>
              </a:solidFill>
              <a:latin typeface="Arial" panose="020B0604020202020204" pitchFamily="34" charset="0"/>
              <a:cs typeface="Arial" panose="020B0604020202020204" pitchFamily="34" charset="0"/>
            </a:endParaRPr>
          </a:p>
          <a:p>
            <a:pPr marL="0" indent="0">
              <a:buNone/>
            </a:pPr>
            <a:r>
              <a:rPr lang="en-AU" sz="2200" dirty="0" smtClean="0">
                <a:latin typeface="Arial" panose="020B0604020202020204" pitchFamily="34" charset="0"/>
                <a:cs typeface="Arial" panose="020B0604020202020204" pitchFamily="34" charset="0"/>
              </a:rPr>
              <a:t>2. Used by individual agencies to improve wellbeing of customer populations</a:t>
            </a:r>
            <a:r>
              <a:rPr lang="en-AU" sz="2200" dirty="0">
                <a:latin typeface="Arial" panose="020B0604020202020204" pitchFamily="34" charset="0"/>
                <a:cs typeface="Arial" panose="020B0604020202020204" pitchFamily="34" charset="0"/>
              </a:rPr>
              <a:t> </a:t>
            </a:r>
            <a:r>
              <a:rPr lang="en-AU" sz="2200" b="1" dirty="0" smtClean="0">
                <a:solidFill>
                  <a:srgbClr val="FF0000"/>
                </a:solidFill>
                <a:latin typeface="Arial" panose="020B0604020202020204" pitchFamily="34" charset="0"/>
                <a:cs typeface="Arial" panose="020B0604020202020204" pitchFamily="34" charset="0"/>
              </a:rPr>
              <a:t>(PERFORMANCE ACCOUNTABILITY) </a:t>
            </a:r>
          </a:p>
          <a:p>
            <a:pPr marL="0" indent="0">
              <a:buNone/>
            </a:pPr>
            <a:endParaRPr lang="en-AU" sz="2200" b="1" dirty="0" smtClean="0">
              <a:solidFill>
                <a:srgbClr val="FF0000"/>
              </a:solidFill>
              <a:latin typeface="Arial" panose="020B0604020202020204" pitchFamily="34" charset="0"/>
              <a:cs typeface="Arial" panose="020B0604020202020204" pitchFamily="34" charset="0"/>
            </a:endParaRPr>
          </a:p>
          <a:p>
            <a:pPr marL="0" indent="0">
              <a:buNone/>
            </a:pPr>
            <a:r>
              <a:rPr lang="en-AU" sz="2200" dirty="0" smtClean="0">
                <a:latin typeface="Arial" panose="020B0604020202020204" pitchFamily="34" charset="0"/>
                <a:cs typeface="Arial" panose="020B0604020202020204" pitchFamily="34" charset="0"/>
              </a:rPr>
              <a:t>One of the key differences between the two is who is accountable (i.e. one organisation is accountable versus whole community sharing responsibility for population results)  </a:t>
            </a:r>
            <a:endParaRPr lang="en-A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9344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Arial Black" pitchFamily="34" charset="0"/>
              </a:rPr>
              <a:t>RBA in a nutshell… 2, 3, 7</a:t>
            </a:r>
            <a:endParaRPr lang="en-AU" dirty="0">
              <a:latin typeface="Arial Black" pitchFamily="34" charset="0"/>
            </a:endParaRPr>
          </a:p>
        </p:txBody>
      </p:sp>
      <p:sp>
        <p:nvSpPr>
          <p:cNvPr id="3" name="Content Placeholder 2"/>
          <p:cNvSpPr>
            <a:spLocks noGrp="1"/>
          </p:cNvSpPr>
          <p:nvPr>
            <p:ph idx="1"/>
          </p:nvPr>
        </p:nvSpPr>
        <p:spPr/>
        <p:txBody>
          <a:bodyPr/>
          <a:lstStyle/>
          <a:p>
            <a:r>
              <a:rPr lang="en-AU" sz="4000" b="1" dirty="0" smtClean="0">
                <a:solidFill>
                  <a:srgbClr val="FF0000"/>
                </a:solidFill>
                <a:latin typeface="Arial" pitchFamily="34" charset="0"/>
                <a:cs typeface="Arial" pitchFamily="34" charset="0"/>
              </a:rPr>
              <a:t>2</a:t>
            </a:r>
            <a:r>
              <a:rPr lang="en-AU" dirty="0" smtClean="0">
                <a:latin typeface="Arial" pitchFamily="34" charset="0"/>
                <a:cs typeface="Arial" pitchFamily="34" charset="0"/>
              </a:rPr>
              <a:t> kinds of accountability</a:t>
            </a:r>
          </a:p>
          <a:p>
            <a:pPr marL="0" indent="0">
              <a:buNone/>
            </a:pPr>
            <a:endParaRPr lang="en-AU" dirty="0" smtClean="0">
              <a:latin typeface="Arial" pitchFamily="34" charset="0"/>
              <a:cs typeface="Arial" pitchFamily="34" charset="0"/>
            </a:endParaRPr>
          </a:p>
          <a:p>
            <a:r>
              <a:rPr lang="en-AU" sz="4000" b="1" dirty="0" smtClean="0">
                <a:solidFill>
                  <a:srgbClr val="FF0000"/>
                </a:solidFill>
                <a:latin typeface="Arial" pitchFamily="34" charset="0"/>
                <a:cs typeface="Arial" pitchFamily="34" charset="0"/>
              </a:rPr>
              <a:t>3</a:t>
            </a:r>
            <a:r>
              <a:rPr lang="en-AU" dirty="0" smtClean="0">
                <a:latin typeface="Arial" pitchFamily="34" charset="0"/>
                <a:cs typeface="Arial" pitchFamily="34" charset="0"/>
              </a:rPr>
              <a:t> kinds of performance measures </a:t>
            </a:r>
          </a:p>
          <a:p>
            <a:endParaRPr lang="en-AU" dirty="0">
              <a:latin typeface="Arial" pitchFamily="34" charset="0"/>
              <a:cs typeface="Arial" pitchFamily="34" charset="0"/>
            </a:endParaRPr>
          </a:p>
          <a:p>
            <a:r>
              <a:rPr lang="en-AU" sz="4000" b="1" dirty="0" smtClean="0">
                <a:solidFill>
                  <a:srgbClr val="FF0000"/>
                </a:solidFill>
                <a:latin typeface="Arial" pitchFamily="34" charset="0"/>
                <a:cs typeface="Arial" pitchFamily="34" charset="0"/>
              </a:rPr>
              <a:t>7</a:t>
            </a:r>
            <a:r>
              <a:rPr lang="en-AU" dirty="0" smtClean="0">
                <a:latin typeface="Arial" pitchFamily="34" charset="0"/>
                <a:cs typeface="Arial" pitchFamily="34" charset="0"/>
              </a:rPr>
              <a:t> questions to get from ends to means </a:t>
            </a:r>
          </a:p>
          <a:p>
            <a:endParaRPr lang="en-AU" dirty="0">
              <a:latin typeface="Arial" pitchFamily="34" charset="0"/>
              <a:cs typeface="Arial" pitchFamily="34" charset="0"/>
            </a:endParaRPr>
          </a:p>
          <a:p>
            <a:endParaRPr lang="en-AU" dirty="0">
              <a:latin typeface="Arial" pitchFamily="34" charset="0"/>
              <a:cs typeface="Arial" pitchFamily="34" charset="0"/>
            </a:endParaRPr>
          </a:p>
        </p:txBody>
      </p:sp>
    </p:spTree>
    <p:extLst>
      <p:ext uri="{BB962C8B-B14F-4D97-AF65-F5344CB8AC3E}">
        <p14:creationId xmlns:p14="http://schemas.microsoft.com/office/powerpoint/2010/main" val="3220597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b="1" dirty="0">
                <a:latin typeface="Arial" pitchFamily="34" charset="0"/>
                <a:cs typeface="Arial" pitchFamily="34" charset="0"/>
              </a:rPr>
              <a:t>The 7 </a:t>
            </a:r>
            <a:r>
              <a:rPr lang="en-AU" sz="3200" b="1" dirty="0" smtClean="0">
                <a:latin typeface="Arial" pitchFamily="34" charset="0"/>
                <a:cs typeface="Arial" pitchFamily="34" charset="0"/>
              </a:rPr>
              <a:t>Population </a:t>
            </a:r>
            <a:r>
              <a:rPr lang="en-AU" sz="3200" b="1" dirty="0">
                <a:latin typeface="Arial" pitchFamily="34" charset="0"/>
                <a:cs typeface="Arial" pitchFamily="34" charset="0"/>
              </a:rPr>
              <a:t>Accountability Questions </a:t>
            </a:r>
            <a:endParaRPr lang="en-AU" sz="3200"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AU" sz="2600" dirty="0" smtClean="0">
                <a:latin typeface="Arial" pitchFamily="34" charset="0"/>
                <a:cs typeface="Arial" pitchFamily="34" charset="0"/>
              </a:rPr>
              <a:t>What are the quality of life outcomes we want for the children, adults and families who live in our community?</a:t>
            </a:r>
          </a:p>
          <a:p>
            <a:pPr marL="514350" indent="-514350">
              <a:buFont typeface="+mj-lt"/>
              <a:buAutoNum type="arabicPeriod"/>
            </a:pPr>
            <a:r>
              <a:rPr lang="en-AU" sz="2600" dirty="0" smtClean="0">
                <a:latin typeface="Arial" pitchFamily="34" charset="0"/>
                <a:cs typeface="Arial" pitchFamily="34" charset="0"/>
              </a:rPr>
              <a:t>What would these conditions look like if we could see them?</a:t>
            </a:r>
          </a:p>
          <a:p>
            <a:pPr marL="514350" indent="-514350">
              <a:buFont typeface="+mj-lt"/>
              <a:buAutoNum type="arabicPeriod"/>
            </a:pPr>
            <a:r>
              <a:rPr lang="en-AU" sz="2600" dirty="0" smtClean="0">
                <a:latin typeface="Arial" pitchFamily="34" charset="0"/>
                <a:cs typeface="Arial" pitchFamily="34" charset="0"/>
              </a:rPr>
              <a:t>How can </a:t>
            </a:r>
            <a:r>
              <a:rPr lang="en-AU" sz="2600" smtClean="0">
                <a:latin typeface="Arial" pitchFamily="34" charset="0"/>
                <a:cs typeface="Arial" pitchFamily="34" charset="0"/>
              </a:rPr>
              <a:t>we measure </a:t>
            </a:r>
            <a:r>
              <a:rPr lang="en-AU" sz="2600" dirty="0" smtClean="0">
                <a:latin typeface="Arial" pitchFamily="34" charset="0"/>
                <a:cs typeface="Arial" pitchFamily="34" charset="0"/>
              </a:rPr>
              <a:t>these conditions?</a:t>
            </a:r>
          </a:p>
          <a:p>
            <a:pPr marL="514350" indent="-514350">
              <a:buFont typeface="+mj-lt"/>
              <a:buAutoNum type="arabicPeriod"/>
            </a:pPr>
            <a:r>
              <a:rPr lang="en-AU" sz="2600" dirty="0" smtClean="0">
                <a:latin typeface="Arial" pitchFamily="34" charset="0"/>
                <a:cs typeface="Arial" pitchFamily="34" charset="0"/>
              </a:rPr>
              <a:t>How are we doing on the most important of these measures?</a:t>
            </a:r>
          </a:p>
          <a:p>
            <a:pPr marL="514350" indent="-514350">
              <a:buFont typeface="+mj-lt"/>
              <a:buAutoNum type="arabicPeriod"/>
            </a:pPr>
            <a:r>
              <a:rPr lang="en-AU" sz="2600" dirty="0" smtClean="0">
                <a:latin typeface="Arial" pitchFamily="34" charset="0"/>
                <a:cs typeface="Arial" pitchFamily="34" charset="0"/>
              </a:rPr>
              <a:t>Who are the partners that have a role to play in doing better?</a:t>
            </a:r>
          </a:p>
          <a:p>
            <a:pPr marL="514350" indent="-514350">
              <a:buFont typeface="+mj-lt"/>
              <a:buAutoNum type="arabicPeriod"/>
            </a:pPr>
            <a:r>
              <a:rPr lang="en-AU" sz="2600" dirty="0" smtClean="0">
                <a:latin typeface="Arial" pitchFamily="34" charset="0"/>
                <a:cs typeface="Arial" pitchFamily="34" charset="0"/>
              </a:rPr>
              <a:t>What works to do better, including no cost and low cost ideas?</a:t>
            </a:r>
          </a:p>
          <a:p>
            <a:pPr marL="514350" indent="-514350">
              <a:buFont typeface="+mj-lt"/>
              <a:buAutoNum type="arabicPeriod"/>
            </a:pPr>
            <a:r>
              <a:rPr lang="en-AU" sz="2600" dirty="0" smtClean="0">
                <a:latin typeface="Arial" pitchFamily="34" charset="0"/>
                <a:cs typeface="Arial" pitchFamily="34" charset="0"/>
              </a:rPr>
              <a:t>What do we propose to do? </a:t>
            </a:r>
            <a:endParaRPr lang="en-AU" sz="2600" dirty="0">
              <a:latin typeface="Arial" pitchFamily="34" charset="0"/>
              <a:cs typeface="Arial" pitchFamily="34" charset="0"/>
            </a:endParaRPr>
          </a:p>
        </p:txBody>
      </p:sp>
    </p:spTree>
    <p:extLst>
      <p:ext uri="{BB962C8B-B14F-4D97-AF65-F5344CB8AC3E}">
        <p14:creationId xmlns:p14="http://schemas.microsoft.com/office/powerpoint/2010/main" val="2994719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2052638" y="171450"/>
            <a:ext cx="54530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p>
            <a:pPr algn="ctr"/>
            <a:r>
              <a:rPr lang="en-US" altLang="en-US" sz="2000" b="1" u="sng">
                <a:solidFill>
                  <a:srgbClr val="C00000"/>
                </a:solidFill>
                <a:latin typeface="Calibri" pitchFamily="34" charset="0"/>
              </a:rPr>
              <a:t>ONE PAGE Turn the Curve Report: Population</a:t>
            </a:r>
          </a:p>
        </p:txBody>
      </p:sp>
      <p:sp>
        <p:nvSpPr>
          <p:cNvPr id="22531" name="Text Box 3"/>
          <p:cNvSpPr txBox="1">
            <a:spLocks noChangeArrowheads="1"/>
          </p:cNvSpPr>
          <p:nvPr/>
        </p:nvSpPr>
        <p:spPr bwMode="auto">
          <a:xfrm>
            <a:off x="2419350" y="571500"/>
            <a:ext cx="5086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2400" u="sng">
                <a:latin typeface="Calibri" pitchFamily="34" charset="0"/>
              </a:rPr>
              <a:t>Result</a:t>
            </a:r>
            <a:r>
              <a:rPr lang="en-US" altLang="en-US" sz="2400">
                <a:latin typeface="Calibri" pitchFamily="34" charset="0"/>
              </a:rPr>
              <a:t>: _______________</a:t>
            </a:r>
          </a:p>
        </p:txBody>
      </p:sp>
      <p:sp>
        <p:nvSpPr>
          <p:cNvPr id="22532" name="Line 4"/>
          <p:cNvSpPr>
            <a:spLocks noChangeShapeType="1"/>
          </p:cNvSpPr>
          <p:nvPr/>
        </p:nvSpPr>
        <p:spPr bwMode="auto">
          <a:xfrm flipH="1">
            <a:off x="4114800" y="1143000"/>
            <a:ext cx="0" cy="1600200"/>
          </a:xfrm>
          <a:prstGeom prst="line">
            <a:avLst/>
          </a:prstGeom>
          <a:noFill/>
          <a:ln w="3175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2533" name="Line 5"/>
          <p:cNvSpPr>
            <a:spLocks noChangeShapeType="1"/>
          </p:cNvSpPr>
          <p:nvPr/>
        </p:nvSpPr>
        <p:spPr bwMode="auto">
          <a:xfrm>
            <a:off x="4133850" y="2705100"/>
            <a:ext cx="2495550" cy="0"/>
          </a:xfrm>
          <a:prstGeom prst="line">
            <a:avLst/>
          </a:prstGeom>
          <a:noFill/>
          <a:ln w="3175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2534" name="AutoShape 6"/>
          <p:cNvSpPr>
            <a:spLocks noChangeArrowheads="1"/>
          </p:cNvSpPr>
          <p:nvPr/>
        </p:nvSpPr>
        <p:spPr bwMode="auto">
          <a:xfrm>
            <a:off x="4267200" y="2425700"/>
            <a:ext cx="152400" cy="152400"/>
          </a:xfrm>
          <a:prstGeom prst="flowChartConnector">
            <a:avLst/>
          </a:prstGeom>
          <a:solidFill>
            <a:schemeClr val="tx1"/>
          </a:solidFill>
          <a:ln w="9525">
            <a:solidFill>
              <a:schemeClr val="tx1"/>
            </a:solidFill>
            <a:miter lim="800000"/>
            <a:headEnd/>
            <a:tailEnd/>
          </a:ln>
        </p:spPr>
        <p:txBody>
          <a:bodyPr wrap="none" anchor="ctr"/>
          <a:lstStyle/>
          <a:p>
            <a:pPr algn="ctr"/>
            <a:endParaRPr lang="en-US" altLang="en-US">
              <a:latin typeface="Calibri" pitchFamily="34" charset="0"/>
            </a:endParaRPr>
          </a:p>
        </p:txBody>
      </p:sp>
      <p:sp>
        <p:nvSpPr>
          <p:cNvPr id="22535" name="AutoShape 7"/>
          <p:cNvSpPr>
            <a:spLocks noChangeArrowheads="1"/>
          </p:cNvSpPr>
          <p:nvPr/>
        </p:nvSpPr>
        <p:spPr bwMode="auto">
          <a:xfrm>
            <a:off x="4800600" y="2317750"/>
            <a:ext cx="152400" cy="152400"/>
          </a:xfrm>
          <a:prstGeom prst="flowChartConnector">
            <a:avLst/>
          </a:prstGeom>
          <a:solidFill>
            <a:schemeClr val="tx1"/>
          </a:solidFill>
          <a:ln w="9525">
            <a:solidFill>
              <a:schemeClr val="tx1"/>
            </a:solidFill>
            <a:miter lim="800000"/>
            <a:headEnd/>
            <a:tailEnd/>
          </a:ln>
        </p:spPr>
        <p:txBody>
          <a:bodyPr wrap="none" anchor="ctr"/>
          <a:lstStyle/>
          <a:p>
            <a:pPr algn="ctr"/>
            <a:endParaRPr lang="en-US" altLang="en-US">
              <a:latin typeface="Calibri" pitchFamily="34" charset="0"/>
            </a:endParaRPr>
          </a:p>
        </p:txBody>
      </p:sp>
      <p:sp>
        <p:nvSpPr>
          <p:cNvPr id="22536" name="AutoShape 8"/>
          <p:cNvSpPr>
            <a:spLocks noChangeArrowheads="1"/>
          </p:cNvSpPr>
          <p:nvPr/>
        </p:nvSpPr>
        <p:spPr bwMode="auto">
          <a:xfrm>
            <a:off x="5334000" y="2000250"/>
            <a:ext cx="152400" cy="152400"/>
          </a:xfrm>
          <a:prstGeom prst="flowChartConnector">
            <a:avLst/>
          </a:prstGeom>
          <a:solidFill>
            <a:schemeClr val="tx1"/>
          </a:solidFill>
          <a:ln w="9525">
            <a:solidFill>
              <a:schemeClr val="tx1"/>
            </a:solidFill>
            <a:miter lim="800000"/>
            <a:headEnd/>
            <a:tailEnd/>
          </a:ln>
        </p:spPr>
        <p:txBody>
          <a:bodyPr wrap="none" anchor="ctr"/>
          <a:lstStyle/>
          <a:p>
            <a:pPr algn="ctr"/>
            <a:endParaRPr lang="en-US" altLang="en-US">
              <a:latin typeface="Calibri" pitchFamily="34" charset="0"/>
            </a:endParaRPr>
          </a:p>
        </p:txBody>
      </p:sp>
      <p:sp>
        <p:nvSpPr>
          <p:cNvPr id="22537" name="Line 9"/>
          <p:cNvSpPr>
            <a:spLocks noChangeShapeType="1"/>
          </p:cNvSpPr>
          <p:nvPr/>
        </p:nvSpPr>
        <p:spPr bwMode="auto">
          <a:xfrm flipV="1">
            <a:off x="4349750" y="2400300"/>
            <a:ext cx="520700" cy="10160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2538" name="Line 10"/>
          <p:cNvSpPr>
            <a:spLocks noChangeShapeType="1"/>
          </p:cNvSpPr>
          <p:nvPr/>
        </p:nvSpPr>
        <p:spPr bwMode="auto">
          <a:xfrm flipV="1">
            <a:off x="4876800" y="2082800"/>
            <a:ext cx="527050" cy="32385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AU"/>
          </a:p>
        </p:txBody>
      </p:sp>
      <p:sp>
        <p:nvSpPr>
          <p:cNvPr id="22539" name="Line 11"/>
          <p:cNvSpPr>
            <a:spLocks noChangeShapeType="1"/>
          </p:cNvSpPr>
          <p:nvPr/>
        </p:nvSpPr>
        <p:spPr bwMode="auto">
          <a:xfrm flipV="1">
            <a:off x="5418138" y="1447800"/>
            <a:ext cx="1287462" cy="631825"/>
          </a:xfrm>
          <a:prstGeom prst="line">
            <a:avLst/>
          </a:prstGeom>
          <a:noFill/>
          <a:ln w="47625">
            <a:solidFill>
              <a:schemeClr val="tx2"/>
            </a:solidFill>
            <a:prstDash val="dash"/>
            <a:miter lim="800000"/>
            <a:headEnd/>
            <a:tailEnd type="triangle" w="med" len="med"/>
          </a:ln>
          <a:extLst>
            <a:ext uri="{909E8E84-426E-40DD-AFC4-6F175D3DCCD1}">
              <a14:hiddenFill xmlns:a14="http://schemas.microsoft.com/office/drawing/2010/main">
                <a:noFill/>
              </a14:hiddenFill>
            </a:ext>
          </a:extLst>
        </p:spPr>
        <p:txBody>
          <a:bodyPr wrap="none"/>
          <a:lstStyle/>
          <a:p>
            <a:endParaRPr lang="en-AU"/>
          </a:p>
        </p:txBody>
      </p:sp>
      <p:sp>
        <p:nvSpPr>
          <p:cNvPr id="22540" name="Text Box 12"/>
          <p:cNvSpPr txBox="1">
            <a:spLocks noChangeArrowheads="1"/>
          </p:cNvSpPr>
          <p:nvPr/>
        </p:nvSpPr>
        <p:spPr bwMode="auto">
          <a:xfrm>
            <a:off x="4686300" y="1028700"/>
            <a:ext cx="19431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a:latin typeface="Calibri" pitchFamily="34" charset="0"/>
              </a:rPr>
              <a:t>Indicator</a:t>
            </a:r>
            <a:br>
              <a:rPr lang="en-US" altLang="en-US" sz="1400">
                <a:latin typeface="Calibri" pitchFamily="34" charset="0"/>
              </a:rPr>
            </a:br>
            <a:r>
              <a:rPr lang="en-US" altLang="en-US" sz="1400">
                <a:latin typeface="Calibri" pitchFamily="34" charset="0"/>
              </a:rPr>
              <a:t>(Lay Definition)</a:t>
            </a:r>
          </a:p>
        </p:txBody>
      </p:sp>
      <p:sp>
        <p:nvSpPr>
          <p:cNvPr id="22541" name="Text Box 13"/>
          <p:cNvSpPr txBox="1">
            <a:spLocks noChangeArrowheads="1"/>
          </p:cNvSpPr>
          <p:nvPr/>
        </p:nvSpPr>
        <p:spPr bwMode="auto">
          <a:xfrm>
            <a:off x="2419350" y="1238250"/>
            <a:ext cx="15430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2400" u="sng">
                <a:latin typeface="Calibri" pitchFamily="34" charset="0"/>
              </a:rPr>
              <a:t>Indicator</a:t>
            </a:r>
            <a:br>
              <a:rPr lang="en-US" altLang="en-US" sz="2400" u="sng">
                <a:latin typeface="Calibri" pitchFamily="34" charset="0"/>
              </a:rPr>
            </a:br>
            <a:r>
              <a:rPr lang="en-US" altLang="en-US" sz="2400" u="sng">
                <a:latin typeface="Calibri" pitchFamily="34" charset="0"/>
              </a:rPr>
              <a:t>Baseline</a:t>
            </a:r>
          </a:p>
        </p:txBody>
      </p:sp>
      <p:sp>
        <p:nvSpPr>
          <p:cNvPr id="22542" name="Rectangle 14"/>
          <p:cNvSpPr>
            <a:spLocks noChangeArrowheads="1"/>
          </p:cNvSpPr>
          <p:nvPr/>
        </p:nvSpPr>
        <p:spPr bwMode="auto">
          <a:xfrm>
            <a:off x="2052638" y="188913"/>
            <a:ext cx="5410200" cy="651668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ltLang="en-US">
              <a:latin typeface="Calibri" pitchFamily="34" charset="0"/>
            </a:endParaRPr>
          </a:p>
        </p:txBody>
      </p:sp>
      <p:sp>
        <p:nvSpPr>
          <p:cNvPr id="22543" name="Text Box 15"/>
          <p:cNvSpPr txBox="1">
            <a:spLocks noChangeArrowheads="1"/>
          </p:cNvSpPr>
          <p:nvPr/>
        </p:nvSpPr>
        <p:spPr bwMode="auto">
          <a:xfrm>
            <a:off x="2438400" y="2778125"/>
            <a:ext cx="499110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2400" u="sng" dirty="0">
                <a:latin typeface="Calibri" pitchFamily="34" charset="0"/>
              </a:rPr>
              <a:t>Story behind the baseline</a:t>
            </a:r>
            <a:br>
              <a:rPr lang="en-US" altLang="en-US" sz="2400" u="sng" dirty="0">
                <a:latin typeface="Calibri" pitchFamily="34" charset="0"/>
              </a:rPr>
            </a:br>
            <a:r>
              <a:rPr lang="en-US" altLang="en-US" sz="2400" dirty="0">
                <a:latin typeface="Calibri" pitchFamily="34" charset="0"/>
              </a:rPr>
              <a:t>       </a:t>
            </a:r>
            <a:r>
              <a:rPr lang="en-US" altLang="en-US" dirty="0">
                <a:latin typeface="Calibri" pitchFamily="34" charset="0"/>
                <a:sym typeface="WP TypographicSymbols" pitchFamily="2" charset="2"/>
              </a:rPr>
              <a:t> ---------------------------</a:t>
            </a:r>
            <a:br>
              <a:rPr lang="en-US" altLang="en-US" dirty="0">
                <a:latin typeface="Calibri" pitchFamily="34" charset="0"/>
                <a:sym typeface="WP TypographicSymbols" pitchFamily="2" charset="2"/>
              </a:rPr>
            </a:br>
            <a:r>
              <a:rPr lang="en-US" altLang="en-US" dirty="0">
                <a:latin typeface="Calibri" pitchFamily="34" charset="0"/>
                <a:sym typeface="WP TypographicSymbols" pitchFamily="2" charset="2"/>
              </a:rPr>
              <a:t>          ---------------------------  </a:t>
            </a:r>
            <a:r>
              <a:rPr lang="en-US" altLang="en-US" sz="1600" dirty="0">
                <a:latin typeface="Calibri" pitchFamily="34" charset="0"/>
                <a:sym typeface="WP TypographicSymbols" pitchFamily="2" charset="2"/>
              </a:rPr>
              <a:t>(List as many as needed)</a:t>
            </a:r>
            <a:endParaRPr lang="en-US" altLang="en-US" dirty="0">
              <a:latin typeface="Calibri" pitchFamily="34" charset="0"/>
              <a:sym typeface="WP TypographicSymbols" pitchFamily="2" charset="2"/>
            </a:endParaRPr>
          </a:p>
        </p:txBody>
      </p:sp>
      <p:sp>
        <p:nvSpPr>
          <p:cNvPr id="22544" name="Text Box 16"/>
          <p:cNvSpPr txBox="1">
            <a:spLocks noChangeArrowheads="1"/>
          </p:cNvSpPr>
          <p:nvPr/>
        </p:nvSpPr>
        <p:spPr bwMode="auto">
          <a:xfrm>
            <a:off x="2438400" y="3825875"/>
            <a:ext cx="539115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2400" u="sng" dirty="0">
                <a:latin typeface="Calibri" pitchFamily="34" charset="0"/>
              </a:rPr>
              <a:t>Partners</a:t>
            </a:r>
            <a:br>
              <a:rPr lang="en-US" altLang="en-US" sz="2400" u="sng" dirty="0">
                <a:latin typeface="Calibri" pitchFamily="34" charset="0"/>
              </a:rPr>
            </a:br>
            <a:r>
              <a:rPr lang="en-US" altLang="en-US" sz="2400" dirty="0">
                <a:latin typeface="Calibri" pitchFamily="34" charset="0"/>
              </a:rPr>
              <a:t>       </a:t>
            </a:r>
            <a:r>
              <a:rPr lang="en-US" altLang="en-US" dirty="0">
                <a:latin typeface="Calibri" pitchFamily="34" charset="0"/>
                <a:sym typeface="WP TypographicSymbols" pitchFamily="2" charset="2"/>
              </a:rPr>
              <a:t> ---------------------------</a:t>
            </a:r>
            <a:br>
              <a:rPr lang="en-US" altLang="en-US" dirty="0">
                <a:latin typeface="Calibri" pitchFamily="34" charset="0"/>
                <a:sym typeface="WP TypographicSymbols" pitchFamily="2" charset="2"/>
              </a:rPr>
            </a:br>
            <a:r>
              <a:rPr lang="en-US" altLang="en-US" dirty="0">
                <a:latin typeface="Calibri" pitchFamily="34" charset="0"/>
                <a:sym typeface="WP TypographicSymbols" pitchFamily="2" charset="2"/>
              </a:rPr>
              <a:t>          ---------------------------  </a:t>
            </a:r>
            <a:r>
              <a:rPr lang="en-US" altLang="en-US" sz="1600" dirty="0">
                <a:latin typeface="Calibri" pitchFamily="34" charset="0"/>
                <a:sym typeface="WP TypographicSymbols" pitchFamily="2" charset="2"/>
              </a:rPr>
              <a:t>(List as many as needed)</a:t>
            </a:r>
            <a:endParaRPr lang="en-US" altLang="en-US" dirty="0">
              <a:latin typeface="Calibri" pitchFamily="34" charset="0"/>
              <a:sym typeface="WP TypographicSymbols" pitchFamily="2" charset="2"/>
            </a:endParaRPr>
          </a:p>
        </p:txBody>
      </p:sp>
      <p:sp>
        <p:nvSpPr>
          <p:cNvPr id="22545" name="Text Box 17"/>
          <p:cNvSpPr txBox="1">
            <a:spLocks noChangeArrowheads="1"/>
          </p:cNvSpPr>
          <p:nvPr/>
        </p:nvSpPr>
        <p:spPr bwMode="auto">
          <a:xfrm>
            <a:off x="2438400" y="4930775"/>
            <a:ext cx="527685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2400" u="sng" dirty="0">
                <a:latin typeface="Calibri" pitchFamily="34" charset="0"/>
              </a:rPr>
              <a:t>Three Best Ideas – What Works</a:t>
            </a:r>
            <a:br>
              <a:rPr lang="en-US" altLang="en-US" sz="2400" u="sng" dirty="0">
                <a:latin typeface="Calibri" pitchFamily="34" charset="0"/>
              </a:rPr>
            </a:br>
            <a:r>
              <a:rPr lang="en-US" altLang="en-US" sz="2400" dirty="0">
                <a:latin typeface="Calibri" pitchFamily="34" charset="0"/>
              </a:rPr>
              <a:t>       </a:t>
            </a:r>
            <a:r>
              <a:rPr lang="en-US" altLang="en-US" dirty="0">
                <a:latin typeface="Calibri" pitchFamily="34" charset="0"/>
              </a:rPr>
              <a:t>1. </a:t>
            </a:r>
            <a:r>
              <a:rPr lang="en-US" altLang="en-US" dirty="0">
                <a:latin typeface="Calibri" pitchFamily="34" charset="0"/>
                <a:sym typeface="WP TypographicSymbols" pitchFamily="2" charset="2"/>
              </a:rPr>
              <a:t> ---------------------------</a:t>
            </a:r>
            <a:br>
              <a:rPr lang="en-US" altLang="en-US" dirty="0">
                <a:latin typeface="Calibri" pitchFamily="34" charset="0"/>
                <a:sym typeface="WP TypographicSymbols" pitchFamily="2" charset="2"/>
              </a:rPr>
            </a:br>
            <a:r>
              <a:rPr lang="en-US" altLang="en-US" dirty="0">
                <a:latin typeface="Calibri" pitchFamily="34" charset="0"/>
                <a:sym typeface="WP TypographicSymbols" pitchFamily="2" charset="2"/>
              </a:rPr>
              <a:t>         2.  ---------------------------</a:t>
            </a:r>
            <a:br>
              <a:rPr lang="en-US" altLang="en-US" dirty="0">
                <a:latin typeface="Calibri" pitchFamily="34" charset="0"/>
                <a:sym typeface="WP TypographicSymbols" pitchFamily="2" charset="2"/>
              </a:rPr>
            </a:br>
            <a:r>
              <a:rPr lang="en-US" altLang="en-US" dirty="0">
                <a:latin typeface="Calibri" pitchFamily="34" charset="0"/>
                <a:sym typeface="WP TypographicSymbols" pitchFamily="2" charset="2"/>
              </a:rPr>
              <a:t>         3. ---------No-cost / low-cost</a:t>
            </a:r>
          </a:p>
        </p:txBody>
      </p:sp>
      <p:sp>
        <p:nvSpPr>
          <p:cNvPr id="1661972" name="Text Box 20"/>
          <p:cNvSpPr txBox="1">
            <a:spLocks noChangeArrowheads="1"/>
          </p:cNvSpPr>
          <p:nvPr/>
        </p:nvSpPr>
        <p:spPr bwMode="auto">
          <a:xfrm>
            <a:off x="2916238" y="6261100"/>
            <a:ext cx="3492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b="1">
                <a:solidFill>
                  <a:schemeClr val="accent1"/>
                </a:solidFill>
                <a:latin typeface="Calibri" pitchFamily="34" charset="0"/>
              </a:rPr>
              <a:t>4. --------- Off the Wall</a:t>
            </a:r>
          </a:p>
        </p:txBody>
      </p:sp>
    </p:spTree>
    <p:extLst>
      <p:ext uri="{BB962C8B-B14F-4D97-AF65-F5344CB8AC3E}">
        <p14:creationId xmlns:p14="http://schemas.microsoft.com/office/powerpoint/2010/main" val="286443523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6619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197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concepts</a:t>
            </a:r>
          </a:p>
        </p:txBody>
      </p:sp>
      <p:sp>
        <p:nvSpPr>
          <p:cNvPr id="3" name="Content Placeholder 2"/>
          <p:cNvSpPr>
            <a:spLocks noGrp="1"/>
          </p:cNvSpPr>
          <p:nvPr>
            <p:ph idx="1"/>
          </p:nvPr>
        </p:nvSpPr>
        <p:spPr/>
        <p:txBody>
          <a:bodyPr/>
          <a:lstStyle/>
          <a:p>
            <a:pPr marL="0" indent="0">
              <a:buNone/>
            </a:pPr>
            <a:r>
              <a:rPr lang="en-US" dirty="0"/>
              <a:t>Use population indicators that</a:t>
            </a:r>
            <a:r>
              <a:rPr lang="en-US" dirty="0" smtClean="0"/>
              <a:t>:</a:t>
            </a:r>
          </a:p>
          <a:p>
            <a:pPr marL="0" indent="0">
              <a:buNone/>
            </a:pPr>
            <a:endParaRPr lang="en-US" dirty="0"/>
          </a:p>
          <a:p>
            <a:r>
              <a:rPr lang="en-US" dirty="0"/>
              <a:t>Access regularly</a:t>
            </a:r>
          </a:p>
          <a:p>
            <a:r>
              <a:rPr lang="en-US" dirty="0"/>
              <a:t>Speak to a wide range of audience</a:t>
            </a:r>
          </a:p>
          <a:p>
            <a:r>
              <a:rPr lang="en-US" dirty="0"/>
              <a:t>Have proxy power</a:t>
            </a:r>
          </a:p>
          <a:p>
            <a:endParaRPr lang="en-US" dirty="0"/>
          </a:p>
        </p:txBody>
      </p:sp>
      <p:sp>
        <p:nvSpPr>
          <p:cNvPr id="4" name="Slide Number Placeholder 3"/>
          <p:cNvSpPr>
            <a:spLocks noGrp="1"/>
          </p:cNvSpPr>
          <p:nvPr>
            <p:ph type="sldNum" sz="quarter" idx="12"/>
          </p:nvPr>
        </p:nvSpPr>
        <p:spPr/>
        <p:txBody>
          <a:bodyPr/>
          <a:lstStyle/>
          <a:p>
            <a:fld id="{7FDCD915-2863-4AF3-80FC-FA9E4127A504}" type="slidenum">
              <a:rPr lang="en-AU" smtClean="0"/>
              <a:t>6</a:t>
            </a:fld>
            <a:endParaRPr lang="en-AU"/>
          </a:p>
        </p:txBody>
      </p:sp>
    </p:spTree>
    <p:extLst>
      <p:ext uri="{BB962C8B-B14F-4D97-AF65-F5344CB8AC3E}">
        <p14:creationId xmlns:p14="http://schemas.microsoft.com/office/powerpoint/2010/main" val="2379017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b="1" dirty="0" smtClean="0">
                <a:latin typeface="Arial" pitchFamily="34" charset="0"/>
                <a:cs typeface="Arial" pitchFamily="34" charset="0"/>
              </a:rPr>
              <a:t>The 7 Performance Accountability Questions </a:t>
            </a:r>
            <a:endParaRPr lang="en-AU" sz="3200" b="1"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AU" sz="2800" dirty="0" smtClean="0">
                <a:latin typeface="Arial" pitchFamily="34" charset="0"/>
                <a:cs typeface="Arial" pitchFamily="34" charset="0"/>
              </a:rPr>
              <a:t>Who are our customers? (identify) </a:t>
            </a:r>
          </a:p>
          <a:p>
            <a:pPr marL="514350" indent="-514350">
              <a:buFont typeface="+mj-lt"/>
              <a:buAutoNum type="arabicPeriod"/>
            </a:pPr>
            <a:r>
              <a:rPr lang="en-AU" sz="2800" dirty="0" smtClean="0">
                <a:latin typeface="Arial" pitchFamily="34" charset="0"/>
                <a:cs typeface="Arial" pitchFamily="34" charset="0"/>
              </a:rPr>
              <a:t>How can we measure if our customers are better off? (correlates to quadrant) </a:t>
            </a:r>
          </a:p>
          <a:p>
            <a:pPr marL="514350" indent="-514350">
              <a:buFont typeface="+mj-lt"/>
              <a:buAutoNum type="arabicPeriod"/>
            </a:pPr>
            <a:r>
              <a:rPr lang="en-AU" sz="2800" dirty="0" smtClean="0">
                <a:latin typeface="Arial" pitchFamily="34" charset="0"/>
                <a:cs typeface="Arial" pitchFamily="34" charset="0"/>
              </a:rPr>
              <a:t>How can we measure if we are delivering services well? </a:t>
            </a:r>
            <a:r>
              <a:rPr lang="en-AU" sz="2800" dirty="0">
                <a:latin typeface="Arial" pitchFamily="34" charset="0"/>
                <a:cs typeface="Arial" pitchFamily="34" charset="0"/>
              </a:rPr>
              <a:t>(correlates to quadrant) </a:t>
            </a:r>
          </a:p>
          <a:p>
            <a:pPr marL="514350" indent="-514350">
              <a:buFont typeface="+mj-lt"/>
              <a:buAutoNum type="arabicPeriod"/>
            </a:pPr>
            <a:r>
              <a:rPr lang="en-AU" sz="2800" dirty="0" smtClean="0">
                <a:latin typeface="Arial" pitchFamily="34" charset="0"/>
                <a:cs typeface="Arial" pitchFamily="34" charset="0"/>
              </a:rPr>
              <a:t>How are we doing on the most important of these measures? (analysis) </a:t>
            </a:r>
          </a:p>
          <a:p>
            <a:pPr marL="514350" indent="-514350">
              <a:buFont typeface="+mj-lt"/>
              <a:buAutoNum type="arabicPeriod"/>
            </a:pPr>
            <a:r>
              <a:rPr lang="en-AU" sz="2800" dirty="0" smtClean="0">
                <a:latin typeface="Arial" pitchFamily="34" charset="0"/>
                <a:cs typeface="Arial" pitchFamily="34" charset="0"/>
              </a:rPr>
              <a:t>Who are the partners that have a role to play in doing better? (analysis)</a:t>
            </a:r>
          </a:p>
          <a:p>
            <a:pPr marL="514350" indent="-514350">
              <a:buFont typeface="+mj-lt"/>
              <a:buAutoNum type="arabicPeriod"/>
            </a:pPr>
            <a:r>
              <a:rPr lang="en-AU" sz="2800" dirty="0" smtClean="0">
                <a:latin typeface="Arial" pitchFamily="34" charset="0"/>
                <a:cs typeface="Arial" pitchFamily="34" charset="0"/>
              </a:rPr>
              <a:t>What works to do better, including no-cost and low cost ideas? (analysis)</a:t>
            </a:r>
          </a:p>
          <a:p>
            <a:pPr marL="514350" indent="-514350">
              <a:buFont typeface="+mj-lt"/>
              <a:buAutoNum type="arabicPeriod"/>
            </a:pPr>
            <a:r>
              <a:rPr lang="en-AU" sz="2800" dirty="0" smtClean="0">
                <a:latin typeface="Arial" pitchFamily="34" charset="0"/>
                <a:cs typeface="Arial" pitchFamily="34" charset="0"/>
              </a:rPr>
              <a:t>Who do we propose to do? (recommendations)   </a:t>
            </a:r>
            <a:endParaRPr lang="en-AU" sz="2800" dirty="0">
              <a:latin typeface="Arial" pitchFamily="34" charset="0"/>
              <a:cs typeface="Arial" pitchFamily="34" charset="0"/>
            </a:endParaRPr>
          </a:p>
        </p:txBody>
      </p:sp>
    </p:spTree>
    <p:extLst>
      <p:ext uri="{BB962C8B-B14F-4D97-AF65-F5344CB8AC3E}">
        <p14:creationId xmlns:p14="http://schemas.microsoft.com/office/powerpoint/2010/main" val="1048250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 Important Questions</a:t>
            </a:r>
            <a:endParaRPr lang="en-AU" dirty="0"/>
          </a:p>
        </p:txBody>
      </p:sp>
      <p:sp>
        <p:nvSpPr>
          <p:cNvPr id="3" name="Content Placeholder 2"/>
          <p:cNvSpPr>
            <a:spLocks noGrp="1"/>
          </p:cNvSpPr>
          <p:nvPr>
            <p:ph idx="1"/>
          </p:nvPr>
        </p:nvSpPr>
        <p:spPr/>
        <p:txBody>
          <a:bodyPr>
            <a:normAutofit/>
          </a:bodyPr>
          <a:lstStyle/>
          <a:p>
            <a:pPr marL="0" indent="0">
              <a:buNone/>
            </a:pPr>
            <a:r>
              <a:rPr lang="en-AU" sz="6600" dirty="0" smtClean="0"/>
              <a:t>How much did we do?</a:t>
            </a:r>
          </a:p>
          <a:p>
            <a:pPr marL="0" indent="0">
              <a:buNone/>
            </a:pPr>
            <a:r>
              <a:rPr lang="en-AU" sz="6600" dirty="0" smtClean="0"/>
              <a:t>How well did we do it?</a:t>
            </a:r>
          </a:p>
          <a:p>
            <a:pPr marL="0" indent="0">
              <a:buNone/>
            </a:pPr>
            <a:r>
              <a:rPr lang="en-AU" sz="6600" dirty="0" smtClean="0"/>
              <a:t>Is anyone better off?</a:t>
            </a:r>
            <a:endParaRPr lang="en-AU" sz="6600" dirty="0"/>
          </a:p>
        </p:txBody>
      </p:sp>
      <p:sp>
        <p:nvSpPr>
          <p:cNvPr id="4" name="Slide Number Placeholder 3"/>
          <p:cNvSpPr>
            <a:spLocks noGrp="1"/>
          </p:cNvSpPr>
          <p:nvPr>
            <p:ph type="sldNum" sz="quarter" idx="12"/>
          </p:nvPr>
        </p:nvSpPr>
        <p:spPr/>
        <p:txBody>
          <a:bodyPr/>
          <a:lstStyle/>
          <a:p>
            <a:fld id="{7FDCD915-2863-4AF3-80FC-FA9E4127A504}" type="slidenum">
              <a:rPr lang="en-AU" smtClean="0"/>
              <a:t>8</a:t>
            </a:fld>
            <a:endParaRPr lang="en-AU"/>
          </a:p>
        </p:txBody>
      </p:sp>
    </p:spTree>
    <p:extLst>
      <p:ext uri="{BB962C8B-B14F-4D97-AF65-F5344CB8AC3E}">
        <p14:creationId xmlns:p14="http://schemas.microsoft.com/office/powerpoint/2010/main" val="2952154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Line 3"/>
          <p:cNvSpPr>
            <a:spLocks noChangeShapeType="1"/>
          </p:cNvSpPr>
          <p:nvPr/>
        </p:nvSpPr>
        <p:spPr bwMode="auto">
          <a:xfrm>
            <a:off x="2121454" y="3933056"/>
            <a:ext cx="51435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AU"/>
          </a:p>
        </p:txBody>
      </p:sp>
      <p:sp>
        <p:nvSpPr>
          <p:cNvPr id="31747" name="Rectangle 4"/>
          <p:cNvSpPr>
            <a:spLocks noChangeArrowheads="1"/>
          </p:cNvSpPr>
          <p:nvPr/>
        </p:nvSpPr>
        <p:spPr bwMode="auto">
          <a:xfrm>
            <a:off x="2058988" y="1556792"/>
            <a:ext cx="5143500" cy="45545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tLang="en-US">
              <a:latin typeface="Constantia" pitchFamily="18" charset="0"/>
            </a:endParaRPr>
          </a:p>
        </p:txBody>
      </p:sp>
      <p:sp>
        <p:nvSpPr>
          <p:cNvPr id="31748" name="Line 5"/>
          <p:cNvSpPr>
            <a:spLocks noChangeShapeType="1"/>
          </p:cNvSpPr>
          <p:nvPr/>
        </p:nvSpPr>
        <p:spPr bwMode="auto">
          <a:xfrm flipH="1">
            <a:off x="4787900" y="2133600"/>
            <a:ext cx="0" cy="23034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AU"/>
          </a:p>
        </p:txBody>
      </p:sp>
      <p:sp>
        <p:nvSpPr>
          <p:cNvPr id="31749" name="Text Box 6"/>
          <p:cNvSpPr txBox="1">
            <a:spLocks noChangeArrowheads="1"/>
          </p:cNvSpPr>
          <p:nvPr/>
        </p:nvSpPr>
        <p:spPr bwMode="auto">
          <a:xfrm>
            <a:off x="2227773" y="1892186"/>
            <a:ext cx="2447925" cy="215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3200" b="1" dirty="0">
                <a:latin typeface="Calibri" pitchFamily="34" charset="0"/>
              </a:rPr>
              <a:t>How much did we do?</a:t>
            </a:r>
          </a:p>
          <a:p>
            <a:pPr algn="ctr" eaLnBrk="1" hangingPunct="1">
              <a:spcBef>
                <a:spcPct val="50000"/>
              </a:spcBef>
            </a:pPr>
            <a:r>
              <a:rPr lang="en-US" altLang="en-US" sz="2000" dirty="0" smtClean="0">
                <a:latin typeface="Calibri" pitchFamily="34" charset="0"/>
              </a:rPr>
              <a:t># of young people engaging in Brightside</a:t>
            </a:r>
            <a:endParaRPr lang="en-US" altLang="en-US" sz="2000" b="1" dirty="0">
              <a:latin typeface="Calibri" pitchFamily="34" charset="0"/>
            </a:endParaRPr>
          </a:p>
        </p:txBody>
      </p:sp>
      <p:sp>
        <p:nvSpPr>
          <p:cNvPr id="31750" name="Text Box 7"/>
          <p:cNvSpPr txBox="1">
            <a:spLocks noChangeArrowheads="1"/>
          </p:cNvSpPr>
          <p:nvPr/>
        </p:nvSpPr>
        <p:spPr bwMode="auto">
          <a:xfrm>
            <a:off x="3175" y="193675"/>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3600" b="1" u="sng" dirty="0" smtClean="0">
                <a:solidFill>
                  <a:srgbClr val="FF0000"/>
                </a:solidFill>
                <a:latin typeface="Arial Narrow" pitchFamily="34" charset="0"/>
              </a:rPr>
              <a:t>Youth Hub </a:t>
            </a:r>
            <a:endParaRPr lang="en-US" altLang="en-US" sz="3600" b="1" u="sng" dirty="0">
              <a:solidFill>
                <a:srgbClr val="FF0000"/>
              </a:solidFill>
              <a:latin typeface="Arial Narrow" pitchFamily="34" charset="0"/>
            </a:endParaRPr>
          </a:p>
        </p:txBody>
      </p:sp>
      <p:sp>
        <p:nvSpPr>
          <p:cNvPr id="31751" name="Text Box 9"/>
          <p:cNvSpPr txBox="1">
            <a:spLocks noChangeArrowheads="1"/>
          </p:cNvSpPr>
          <p:nvPr/>
        </p:nvSpPr>
        <p:spPr bwMode="auto">
          <a:xfrm>
            <a:off x="4798504" y="3973379"/>
            <a:ext cx="2505583" cy="2139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2800" b="1" dirty="0" smtClean="0">
                <a:latin typeface="Calibri" pitchFamily="34" charset="0"/>
              </a:rPr>
              <a:t>Is anyone</a:t>
            </a:r>
            <a:br>
              <a:rPr lang="en-US" altLang="en-US" sz="2800" b="1" dirty="0" smtClean="0">
                <a:latin typeface="Calibri" pitchFamily="34" charset="0"/>
              </a:rPr>
            </a:br>
            <a:r>
              <a:rPr lang="en-US" altLang="en-US" sz="2800" b="1" dirty="0" smtClean="0">
                <a:latin typeface="Calibri" pitchFamily="34" charset="0"/>
              </a:rPr>
              <a:t>better off?</a:t>
            </a:r>
          </a:p>
          <a:p>
            <a:pPr algn="ctr" eaLnBrk="1" hangingPunct="1">
              <a:spcBef>
                <a:spcPct val="50000"/>
              </a:spcBef>
            </a:pPr>
            <a:r>
              <a:rPr lang="en-US" altLang="en-US" sz="1400" b="1" dirty="0" smtClean="0">
                <a:latin typeface="Calibri" pitchFamily="34" charset="0"/>
              </a:rPr>
              <a:t>% of young people who</a:t>
            </a:r>
            <a:r>
              <a:rPr lang="en-AU" sz="1400" b="1" dirty="0">
                <a:solidFill>
                  <a:srgbClr val="000000"/>
                </a:solidFill>
                <a:latin typeface="Arial"/>
                <a:ea typeface="MS Mincho"/>
                <a:cs typeface="Arial"/>
              </a:rPr>
              <a:t> continued to engage in regular exercise after completing the Brightside program </a:t>
            </a:r>
            <a:endParaRPr lang="en-US" altLang="en-US" sz="1400" b="1" dirty="0" smtClean="0">
              <a:latin typeface="Calibri" pitchFamily="34" charset="0"/>
            </a:endParaRPr>
          </a:p>
        </p:txBody>
      </p:sp>
      <p:sp>
        <p:nvSpPr>
          <p:cNvPr id="31752" name="Line 13"/>
          <p:cNvSpPr>
            <a:spLocks noChangeShapeType="1"/>
          </p:cNvSpPr>
          <p:nvPr/>
        </p:nvSpPr>
        <p:spPr bwMode="auto">
          <a:xfrm flipH="1">
            <a:off x="4787900" y="4311402"/>
            <a:ext cx="0" cy="179992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AU"/>
          </a:p>
        </p:txBody>
      </p:sp>
      <p:sp>
        <p:nvSpPr>
          <p:cNvPr id="31753" name="Text Box 12"/>
          <p:cNvSpPr txBox="1">
            <a:spLocks noChangeArrowheads="1"/>
          </p:cNvSpPr>
          <p:nvPr/>
        </p:nvSpPr>
        <p:spPr bwMode="auto">
          <a:xfrm rot="-5400000">
            <a:off x="-622300" y="4052888"/>
            <a:ext cx="4903787"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4000" b="1">
                <a:solidFill>
                  <a:schemeClr val="tx2"/>
                </a:solidFill>
                <a:latin typeface="Constantia" pitchFamily="18" charset="0"/>
              </a:rPr>
              <a:t>       </a:t>
            </a:r>
            <a:endParaRPr lang="en-US" altLang="en-US" sz="2800" b="1">
              <a:solidFill>
                <a:schemeClr val="tx2"/>
              </a:solidFill>
              <a:latin typeface="Constantia" pitchFamily="18" charset="0"/>
            </a:endParaRPr>
          </a:p>
        </p:txBody>
      </p:sp>
      <p:sp>
        <p:nvSpPr>
          <p:cNvPr id="31754" name="Text Box 6"/>
          <p:cNvSpPr txBox="1">
            <a:spLocks noChangeArrowheads="1"/>
          </p:cNvSpPr>
          <p:nvPr/>
        </p:nvSpPr>
        <p:spPr bwMode="auto">
          <a:xfrm>
            <a:off x="4777297" y="1738298"/>
            <a:ext cx="2447925" cy="215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3200" b="1" dirty="0">
                <a:latin typeface="Calibri" pitchFamily="34" charset="0"/>
              </a:rPr>
              <a:t>How well do we do it?</a:t>
            </a:r>
          </a:p>
          <a:p>
            <a:pPr algn="ctr" eaLnBrk="1" hangingPunct="1">
              <a:spcBef>
                <a:spcPct val="50000"/>
              </a:spcBef>
            </a:pPr>
            <a:r>
              <a:rPr lang="en-US" altLang="en-US" sz="2000" dirty="0" smtClean="0">
                <a:latin typeface="Calibri" pitchFamily="34" charset="0"/>
              </a:rPr>
              <a:t>% of young people who say they were treated well</a:t>
            </a:r>
            <a:endParaRPr lang="en-US" altLang="en-US" sz="2000" dirty="0">
              <a:latin typeface="Calibri" pitchFamily="34" charset="0"/>
            </a:endParaRPr>
          </a:p>
        </p:txBody>
      </p:sp>
      <p:sp>
        <p:nvSpPr>
          <p:cNvPr id="35" name="Text Box 16"/>
          <p:cNvSpPr txBox="1">
            <a:spLocks noChangeArrowheads="1"/>
          </p:cNvSpPr>
          <p:nvPr/>
        </p:nvSpPr>
        <p:spPr bwMode="auto">
          <a:xfrm>
            <a:off x="2700338" y="5129213"/>
            <a:ext cx="17272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2800" b="1">
                <a:latin typeface="Constantia" pitchFamily="18" charset="0"/>
              </a:rPr>
              <a:t>                        </a:t>
            </a:r>
          </a:p>
        </p:txBody>
      </p:sp>
    </p:spTree>
    <p:extLst>
      <p:ext uri="{BB962C8B-B14F-4D97-AF65-F5344CB8AC3E}">
        <p14:creationId xmlns:p14="http://schemas.microsoft.com/office/powerpoint/2010/main" val="17848050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dissolve">
                                      <p:cBhvr>
                                        <p:cTn id="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utoUpdateAnimBg="0"/>
    </p:bldLst>
  </p:timing>
</p:sld>
</file>

<file path=ppt/theme/theme1.xml><?xml version="1.0" encoding="utf-8"?>
<a:theme xmlns:a="http://schemas.openxmlformats.org/drawingml/2006/main" name="YMCA Powerpoint Template">
  <a:themeElements>
    <a:clrScheme name="YMCA Warm Palette">
      <a:dk1>
        <a:sysClr val="windowText" lastClr="000000"/>
      </a:dk1>
      <a:lt1>
        <a:sysClr val="window" lastClr="FFFFFF"/>
      </a:lt1>
      <a:dk2>
        <a:srgbClr val="000000"/>
      </a:dk2>
      <a:lt2>
        <a:srgbClr val="FFFFFF"/>
      </a:lt2>
      <a:accent1>
        <a:srgbClr val="FC1921"/>
      </a:accent1>
      <a:accent2>
        <a:srgbClr val="840055"/>
      </a:accent2>
      <a:accent3>
        <a:srgbClr val="F47E4D"/>
      </a:accent3>
      <a:accent4>
        <a:srgbClr val="FBB255"/>
      </a:accent4>
      <a:accent5>
        <a:srgbClr val="F7D880"/>
      </a:accent5>
      <a:accent6>
        <a:srgbClr val="FBE99E"/>
      </a:accent6>
      <a:hlink>
        <a:srgbClr val="FC1921"/>
      </a:hlink>
      <a:folHlink>
        <a:srgbClr val="F47E4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Forms Templates" ma:contentTypeID="0x0101003FC84B318CB6A74E83492A3F4390B853003624A9C55BFC6446A7F0B0FD9A6F4F72" ma:contentTypeVersion="15" ma:contentTypeDescription="" ma:contentTypeScope="" ma:versionID="5d47d9e4307024f0150ac3eb2153e567">
  <xsd:schema xmlns:xsd="http://www.w3.org/2001/XMLSchema" xmlns:xs="http://www.w3.org/2001/XMLSchema" xmlns:p="http://schemas.microsoft.com/office/2006/metadata/properties" xmlns:ns2="2acdbae0-716d-4fe6-9927-105e891d5e61" targetNamespace="http://schemas.microsoft.com/office/2006/metadata/properties" ma:root="true" ma:fieldsID="692fe96004bf4ff5f241172df4e8580d" ns2:_="">
    <xsd:import namespace="2acdbae0-716d-4fe6-9927-105e891d5e61"/>
    <xsd:element name="properties">
      <xsd:complexType>
        <xsd:sequence>
          <xsd:element name="documentManagement">
            <xsd:complexType>
              <xsd:all>
                <xsd:element ref="ns2:f524023549fc47a38ab2ce9fddd7b53b" minOccurs="0"/>
                <xsd:element ref="ns2:TaxCatchAll" minOccurs="0"/>
                <xsd:element ref="ns2:TaxCatchAllLabel" minOccurs="0"/>
                <xsd:element ref="ns2:aa8d83de6b1044b8b294793112833b36" minOccurs="0"/>
                <xsd:element ref="ns2:d83fe2e463bc4e79bafd07c535f7131c" minOccurs="0"/>
                <xsd:element ref="ns2:bcd9b28622334dd9a51ee13aff558d53" minOccurs="0"/>
                <xsd:element ref="ns2:Document_x0020_Date" minOccurs="0"/>
                <xsd:element ref="ns2:ReviewDate" minOccurs="0"/>
                <xsd:element ref="ns2:Curr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cdbae0-716d-4fe6-9927-105e891d5e61" elementFormDefault="qualified">
    <xsd:import namespace="http://schemas.microsoft.com/office/2006/documentManagement/types"/>
    <xsd:import namespace="http://schemas.microsoft.com/office/infopath/2007/PartnerControls"/>
    <xsd:element name="f524023549fc47a38ab2ce9fddd7b53b" ma:index="8" nillable="true" ma:taxonomy="true" ma:internalName="f524023549fc47a38ab2ce9fddd7b53b" ma:taxonomyFieldName="Document_x0020_Category" ma:displayName="Department/Area" ma:readOnly="false" ma:default="" ma:fieldId="{f5240235-49fc-47a3-8ab2-ce9fddd7b53b}" ma:taxonomyMulti="true" ma:sspId="c0c001be-528a-46a5-bb79-50f14ea93b3d" ma:termSetId="c9c43819-b91d-4696-b05a-dc87304c76ac"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d7e3dc46-5fc5-4c64-967e-02428f9af24c}" ma:internalName="TaxCatchAll" ma:showField="CatchAllData" ma:web="2acdbae0-716d-4fe6-9927-105e891d5e61">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d7e3dc46-5fc5-4c64-967e-02428f9af24c}" ma:internalName="TaxCatchAllLabel" ma:readOnly="true" ma:showField="CatchAllDataLabel" ma:web="2acdbae0-716d-4fe6-9927-105e891d5e61">
      <xsd:complexType>
        <xsd:complexContent>
          <xsd:extension base="dms:MultiChoiceLookup">
            <xsd:sequence>
              <xsd:element name="Value" type="dms:Lookup" maxOccurs="unbounded" minOccurs="0" nillable="true"/>
            </xsd:sequence>
          </xsd:extension>
        </xsd:complexContent>
      </xsd:complexType>
    </xsd:element>
    <xsd:element name="aa8d83de6b1044b8b294793112833b36" ma:index="12" nillable="true" ma:taxonomy="true" ma:internalName="aa8d83de6b1044b8b294793112833b36" ma:taxonomyFieldName="Document_x0020_Type" ma:displayName="Document Type" ma:indexed="true" ma:readOnly="false" ma:default="" ma:fieldId="{aa8d83de-6b10-44b8-b294-793112833b36}" ma:sspId="c0c001be-528a-46a5-bb79-50f14ea93b3d" ma:termSetId="59ac04e6-b076-47b8-91f3-a23a92ac132d" ma:anchorId="00000000-0000-0000-0000-000000000000" ma:open="false" ma:isKeyword="false">
      <xsd:complexType>
        <xsd:sequence>
          <xsd:element ref="pc:Terms" minOccurs="0" maxOccurs="1"/>
        </xsd:sequence>
      </xsd:complexType>
    </xsd:element>
    <xsd:element name="d83fe2e463bc4e79bafd07c535f7131c" ma:index="14" nillable="true" ma:taxonomy="true" ma:internalName="d83fe2e463bc4e79bafd07c535f7131c" ma:taxonomyFieldName="Folder1" ma:displayName="Folder" ma:indexed="true" ma:readOnly="false" ma:default="" ma:fieldId="{d83fe2e4-63bc-4e79-bafd-07c535f7131c}" ma:sspId="c0c001be-528a-46a5-bb79-50f14ea93b3d" ma:termSetId="2f87ec59-ae0b-4809-ba2c-2f6baa895d88" ma:anchorId="8bc0c810-d18f-4bb2-940a-fdcd02ff506b" ma:open="false" ma:isKeyword="false">
      <xsd:complexType>
        <xsd:sequence>
          <xsd:element ref="pc:Terms" minOccurs="0" maxOccurs="1"/>
        </xsd:sequence>
      </xsd:complexType>
    </xsd:element>
    <xsd:element name="bcd9b28622334dd9a51ee13aff558d53" ma:index="16" nillable="true" ma:taxonomy="true" ma:internalName="bcd9b28622334dd9a51ee13aff558d53" ma:taxonomyFieldName="SubFolder" ma:displayName="SubFolder" ma:indexed="true" ma:readOnly="false" ma:default="" ma:fieldId="{bcd9b286-2233-4dd9-a51e-e13aff558d53}" ma:sspId="c0c001be-528a-46a5-bb79-50f14ea93b3d" ma:termSetId="fada39dd-d98e-40b1-a2ac-8c2d41b0a576" ma:anchorId="8bc0c810-d18f-4bb2-940a-fdcd02ff506b" ma:open="false" ma:isKeyword="false">
      <xsd:complexType>
        <xsd:sequence>
          <xsd:element ref="pc:Terms" minOccurs="0" maxOccurs="1"/>
        </xsd:sequence>
      </xsd:complexType>
    </xsd:element>
    <xsd:element name="Document_x0020_Date" ma:index="18" nillable="true" ma:displayName="Document Date" ma:format="DateOnly" ma:indexed="true" ma:internalName="Document_x0020_Date">
      <xsd:simpleType>
        <xsd:restriction base="dms:DateTime"/>
      </xsd:simpleType>
    </xsd:element>
    <xsd:element name="ReviewDate" ma:index="19" nillable="true" ma:displayName="ReviewDate" ma:format="DateOnly" ma:indexed="true" ma:internalName="ReviewDate">
      <xsd:simpleType>
        <xsd:restriction base="dms:DateTime"/>
      </xsd:simpleType>
    </xsd:element>
    <xsd:element name="Current" ma:index="20" nillable="true" ma:displayName="Current" ma:default="1" ma:internalName="Curr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635193832072137418</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635193832072137418</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635193832072137418</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d83fe2e463bc4e79bafd07c535f7131c xmlns="2acdbae0-716d-4fe6-9927-105e891d5e61">
      <Terms xmlns="http://schemas.microsoft.com/office/infopath/2007/PartnerControls">
        <TermInfo xmlns="http://schemas.microsoft.com/office/infopath/2007/PartnerControls">
          <TermName xmlns="http://schemas.microsoft.com/office/infopath/2007/PartnerControls">03. Templates and Stationery</TermName>
          <TermId xmlns="http://schemas.microsoft.com/office/infopath/2007/PartnerControls">7177ada0-a599-4f1a-ba7c-ef4319e2597e</TermId>
        </TermInfo>
      </Terms>
    </d83fe2e463bc4e79bafd07c535f7131c>
    <Document_x0020_Date xmlns="2acdbae0-716d-4fe6-9927-105e891d5e61">2015-08-09T14:00:00+00:00</Document_x0020_Date>
    <f524023549fc47a38ab2ce9fddd7b53b xmlns="2acdbae0-716d-4fe6-9927-105e891d5e61">
      <Terms xmlns="http://schemas.microsoft.com/office/infopath/2007/PartnerControls">
        <TermInfo xmlns="http://schemas.microsoft.com/office/infopath/2007/PartnerControls">
          <TermName xmlns="http://schemas.microsoft.com/office/infopath/2007/PartnerControls">MCF</TermName>
          <TermId xmlns="http://schemas.microsoft.com/office/infopath/2007/PartnerControls">a04002a7-26ee-488c-b43a-2384cc469fa5</TermId>
        </TermInfo>
      </Terms>
    </f524023549fc47a38ab2ce9fddd7b53b>
    <ReviewDate xmlns="2acdbae0-716d-4fe6-9927-105e891d5e61">2018-08-09T14:00:00+00:00</ReviewDate>
    <bcd9b28622334dd9a51ee13aff558d53 xmlns="2acdbae0-716d-4fe6-9927-105e891d5e61">
      <Terms xmlns="http://schemas.microsoft.com/office/infopath/2007/PartnerControls">
        <TermInfo xmlns="http://schemas.microsoft.com/office/infopath/2007/PartnerControls">
          <TermName xmlns="http://schemas.microsoft.com/office/infopath/2007/PartnerControls">3.01-Stationery</TermName>
          <TermId xmlns="http://schemas.microsoft.com/office/infopath/2007/PartnerControls">0335df47-a523-4a59-9e13-99b287d154f6</TermId>
        </TermInfo>
      </Terms>
    </bcd9b28622334dd9a51ee13aff558d53>
    <TaxCatchAll xmlns="2acdbae0-716d-4fe6-9927-105e891d5e61">
      <Value>659</Value>
      <Value>658</Value>
      <Value>105</Value>
      <Value>66</Value>
    </TaxCatchAll>
    <Current xmlns="2acdbae0-716d-4fe6-9927-105e891d5e61">true</Current>
    <aa8d83de6b1044b8b294793112833b36 xmlns="2acdbae0-716d-4fe6-9927-105e891d5e61">
      <Terms xmlns="http://schemas.microsoft.com/office/infopath/2007/PartnerControls">
        <TermInfo xmlns="http://schemas.microsoft.com/office/infopath/2007/PartnerControls">
          <TermName xmlns="http://schemas.microsoft.com/office/infopath/2007/PartnerControls">Templates</TermName>
          <TermId xmlns="http://schemas.microsoft.com/office/infopath/2007/PartnerControls">451c31ac-4fc7-4f93-8c9a-5e4cf43210a3</TermId>
        </TermInfo>
      </Terms>
    </aa8d83de6b1044b8b294793112833b36>
  </documentManagement>
</p:properties>
</file>

<file path=customXml/itemProps1.xml><?xml version="1.0" encoding="utf-8"?>
<ds:datastoreItem xmlns:ds="http://schemas.openxmlformats.org/officeDocument/2006/customXml" ds:itemID="{28B2AAF3-DD47-4817-80A2-510E57F7DA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cdbae0-716d-4fe6-9927-105e891d5e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22F36EF-7A62-42B3-B3AC-842935B2CEC1}">
  <ds:schemaRefs>
    <ds:schemaRef ds:uri="http://schemas.microsoft.com/sharepoint/events"/>
  </ds:schemaRefs>
</ds:datastoreItem>
</file>

<file path=customXml/itemProps3.xml><?xml version="1.0" encoding="utf-8"?>
<ds:datastoreItem xmlns:ds="http://schemas.openxmlformats.org/officeDocument/2006/customXml" ds:itemID="{10C09331-ED95-49C6-8B5B-6E51035BF8E3}">
  <ds:schemaRefs>
    <ds:schemaRef ds:uri="http://schemas.microsoft.com/sharepoint/v3/contenttype/forms"/>
  </ds:schemaRefs>
</ds:datastoreItem>
</file>

<file path=customXml/itemProps4.xml><?xml version="1.0" encoding="utf-8"?>
<ds:datastoreItem xmlns:ds="http://schemas.openxmlformats.org/officeDocument/2006/customXml" ds:itemID="{7ED6C173-4CCE-4F8C-A863-FE226101C57C}">
  <ds:schemaRefs>
    <ds:schemaRef ds:uri="http://purl.org/dc/elements/1.1/"/>
    <ds:schemaRef ds:uri="http://schemas.microsoft.com/office/2006/metadata/properties"/>
    <ds:schemaRef ds:uri="2acdbae0-716d-4fe6-9927-105e891d5e6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351</TotalTime>
  <Words>733</Words>
  <Application>Microsoft Office PowerPoint</Application>
  <PresentationFormat>On-screen Show (4:3)</PresentationFormat>
  <Paragraphs>102</Paragraphs>
  <Slides>13</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ＭＳ Ｐゴシック</vt:lpstr>
      <vt:lpstr>Arial</vt:lpstr>
      <vt:lpstr>Arial Black</vt:lpstr>
      <vt:lpstr>Arial Narrow</vt:lpstr>
      <vt:lpstr>Calibri</vt:lpstr>
      <vt:lpstr>Constantia</vt:lpstr>
      <vt:lpstr>MS Mincho</vt:lpstr>
      <vt:lpstr>WP TypographicSymbols</vt:lpstr>
      <vt:lpstr>YMCA Powerpoint Template</vt:lpstr>
      <vt:lpstr>Results Based Accountability</vt:lpstr>
      <vt:lpstr>What is Results Based Accountability (RBA)?</vt:lpstr>
      <vt:lpstr>RBA in a nutshell… 2, 3, 7</vt:lpstr>
      <vt:lpstr>The 7 Population Accountability Questions </vt:lpstr>
      <vt:lpstr>PowerPoint Presentation</vt:lpstr>
      <vt:lpstr>Key concepts</vt:lpstr>
      <vt:lpstr>The 7 Performance Accountability Questions </vt:lpstr>
      <vt:lpstr>3 Important Questions</vt:lpstr>
      <vt:lpstr>PowerPoint Presentation</vt:lpstr>
      <vt:lpstr> Brightside Baseline data 2016  41% of clients continued to engage in regular exercise after completing the Brightside program  </vt:lpstr>
      <vt:lpstr>PowerPoint Presentation</vt:lpstr>
      <vt:lpstr>Key concepts </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YMCANSW Powerpoint Template - Page numbers</dc:title>
  <dc:creator>Victoria Fisher</dc:creator>
  <cp:lastModifiedBy>Louisa McKay</cp:lastModifiedBy>
  <cp:revision>29</cp:revision>
  <dcterms:created xsi:type="dcterms:W3CDTF">2014-09-09T01:08:24Z</dcterms:created>
  <dcterms:modified xsi:type="dcterms:W3CDTF">2018-03-16T01:42:23Z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0x0101003FC84B318CB6A74E83492A3F4390B853003624A9C55BFC6446A7F0B0FD9A6F4F72</vt:lpwstr>
  </property>
  <property fmtid="{D5CDD505-2E9C-101B-9397-08002B2CF9AE}" pid="3" name="Folder1">
    <vt:lpwstr>658;#03. Templates and Stationery|7177ada0-a599-4f1a-ba7c-ef4319e2597e</vt:lpwstr>
  </property>
  <property fmtid="{D5CDD505-2E9C-101B-9397-08002B2CF9AE}" pid="4" name="SubFolder">
    <vt:lpwstr>659;#3.01-Stationery|0335df47-a523-4a59-9e13-99b287d154f6</vt:lpwstr>
  </property>
  <property fmtid="{D5CDD505-2E9C-101B-9397-08002B2CF9AE}" pid="5" name="Document Category">
    <vt:lpwstr>105;#MCF|a04002a7-26ee-488c-b43a-2384cc469fa5</vt:lpwstr>
  </property>
  <property fmtid="{D5CDD505-2E9C-101B-9397-08002B2CF9AE}" pid="6" name="Document Type">
    <vt:lpwstr>66;#Templates|451c31ac-4fc7-4f93-8c9a-5e4cf43210a3</vt:lpwstr>
  </property>
</Properties>
</file>